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4" autoAdjust="0"/>
  </p:normalViewPr>
  <p:slideViewPr>
    <p:cSldViewPr snapToGrid="0">
      <p:cViewPr>
        <p:scale>
          <a:sx n="93" d="100"/>
          <a:sy n="93" d="100"/>
        </p:scale>
        <p:origin x="-24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8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1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41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20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01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33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111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241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9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9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9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0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9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5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F3D9-708A-4A6E-A80D-14E712C9FC8B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7CFC-5CAA-4BB7-AEE6-4FDC19DAA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76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0321" y="870438"/>
            <a:ext cx="10863979" cy="535451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i="1" dirty="0" smtClean="0"/>
              <a:t>Системы классификации средств </a:t>
            </a:r>
            <a:r>
              <a:rPr lang="ru-RU" sz="3200" i="1" dirty="0" smtClean="0"/>
              <a:t>размещения</a:t>
            </a:r>
            <a:endParaRPr lang="ru-RU" sz="3200" i="1" dirty="0" smtClean="0"/>
          </a:p>
          <a:p>
            <a:pPr marL="0" indent="0">
              <a:buNone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sz="3200" dirty="0" smtClean="0"/>
              <a:t>Международная классификация гостиниц и номеров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Классификация гостиниц и гостиничных номеров по российскому законодательству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Специализированные средства размещения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Альтернативные средства размещения</a:t>
            </a:r>
          </a:p>
          <a:p>
            <a:pPr algn="r"/>
            <a:r>
              <a:rPr lang="ru-RU" sz="1800" dirty="0"/>
              <a:t>к</a:t>
            </a:r>
            <a:r>
              <a:rPr lang="ru-RU" sz="1800" dirty="0" smtClean="0"/>
              <a:t>.э.н., доцент </a:t>
            </a:r>
            <a:r>
              <a:rPr lang="ru-RU" sz="1800" dirty="0" err="1" smtClean="0"/>
              <a:t>Ясенок</a:t>
            </a:r>
            <a:r>
              <a:rPr lang="ru-RU" sz="1800" dirty="0" smtClean="0"/>
              <a:t> С.Н.</a:t>
            </a:r>
          </a:p>
          <a:p>
            <a:pPr algn="r"/>
            <a:r>
              <a:rPr lang="ru-RU" sz="1800" dirty="0"/>
              <a:t>к</a:t>
            </a:r>
            <a:r>
              <a:rPr lang="ru-RU" sz="1800" dirty="0" smtClean="0"/>
              <a:t>.э.н., доцент </a:t>
            </a:r>
            <a:r>
              <a:rPr lang="ru-RU" sz="1800" dirty="0" err="1" smtClean="0"/>
              <a:t>Нежельченко</a:t>
            </a:r>
            <a:r>
              <a:rPr lang="ru-RU" sz="1800" dirty="0" smtClean="0"/>
              <a:t> Е.В.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274809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Классификация гостиничных предприятий по функциональному назначению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7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bg1"/>
                </a:solidFill>
              </a:rPr>
              <a:t>Гостиницы для отдыха – гостиницы для туристов, основной целью и мотивом путешествия которых являются отдых (пассивный, активный, комбинированный) и лечение (профилактическое, восстановительное). К этой категории относятся: курортные гостиницы, пансионаты, дома отдыха, туристско- экскурсионные гостиницы, туристско-спортивные гостиницы, казино-отели.</a:t>
            </a:r>
          </a:p>
        </p:txBody>
      </p:sp>
    </p:spTree>
    <p:extLst>
      <p:ext uri="{BB962C8B-B14F-4D97-AF65-F5344CB8AC3E}">
        <p14:creationId xmlns:p14="http://schemas.microsoft.com/office/powerpoint/2010/main" val="20281032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Классификация гостиничных предприятий по функциональному назначению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2) Транзитные гостиницы, осуществляющие обслуживание туристов в условиях кратковременной остановки. Располагаются на авиатрассах (гостиницы при аэропортах), на автотрассах (мотели), на железнодорожных трассах (привокзальные), на водных трассах (отели, расположенные вблизи портов);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3) Гостиницы для постоянного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2727976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Классификация гостиничных предприятий по местоположению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sz="2800" i="1" dirty="0" smtClean="0">
                <a:solidFill>
                  <a:schemeClr val="bg1"/>
                </a:solidFill>
              </a:rPr>
              <a:t>Гостиницы, расположенные в черте города (в центре, на окраине). Центральными являются практически все гостиницы делового назначения, отели-люкс, гостиницы среднего класса;</a:t>
            </a:r>
          </a:p>
          <a:p>
            <a:pPr marL="514350" indent="-514350">
              <a:buAutoNum type="arabicParenR"/>
            </a:pPr>
            <a:r>
              <a:rPr lang="ru-RU" sz="2800" i="1" dirty="0" smtClean="0">
                <a:solidFill>
                  <a:schemeClr val="bg1"/>
                </a:solidFill>
              </a:rPr>
              <a:t>Гостиницы, расположенные на морском побережье. В данном случае очень важно расстояние до моря (50, 100, 200, 250, 300 м </a:t>
            </a:r>
            <a:r>
              <a:rPr lang="ru-RU" sz="2800" i="1" dirty="0" err="1" smtClean="0">
                <a:solidFill>
                  <a:schemeClr val="bg1"/>
                </a:solidFill>
              </a:rPr>
              <a:t>ит.д</a:t>
            </a:r>
            <a:r>
              <a:rPr lang="ru-RU" sz="2800" i="1" dirty="0" smtClean="0">
                <a:solidFill>
                  <a:schemeClr val="bg1"/>
                </a:solidFill>
              </a:rPr>
              <a:t>);</a:t>
            </a:r>
          </a:p>
          <a:p>
            <a:pPr marL="514350" indent="-514350">
              <a:buAutoNum type="arabicParenR"/>
            </a:pPr>
            <a:r>
              <a:rPr lang="ru-RU" sz="2800" i="1" dirty="0" smtClean="0">
                <a:solidFill>
                  <a:schemeClr val="bg1"/>
                </a:solidFill>
              </a:rPr>
              <a:t>Гостиницы, расположенные в горах(как правило, гостиница располагает необходимым снаряжением для летнего и зимнего отдыха, доступом к подъемникам).</a:t>
            </a:r>
          </a:p>
        </p:txBody>
      </p:sp>
    </p:spTree>
    <p:extLst>
      <p:ext uri="{BB962C8B-B14F-4D97-AF65-F5344CB8AC3E}">
        <p14:creationId xmlns:p14="http://schemas.microsoft.com/office/powerpoint/2010/main" val="22240556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Классификация гостиниц по продолжительности работы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Работающие круглогодично;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Работающие два сезона;</a:t>
            </a:r>
          </a:p>
          <a:p>
            <a:pPr marL="514350" indent="-514350">
              <a:buAutoNum type="arabicParenR"/>
            </a:pPr>
            <a:r>
              <a:rPr lang="ru-RU" sz="4000" i="1" dirty="0" err="1" smtClean="0">
                <a:solidFill>
                  <a:schemeClr val="bg1"/>
                </a:solidFill>
              </a:rPr>
              <a:t>односезонные</a:t>
            </a:r>
            <a:r>
              <a:rPr lang="ru-RU" sz="4000" i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73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Классификация гостиниц по обеспечению питанием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Гостиницы, обеспечивающие полный пансион (размещение плюс трехразовое питание);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Гостиницы, предлагающие размещение и только завтрак.</a:t>
            </a:r>
          </a:p>
          <a:p>
            <a:pPr marL="0" indent="0">
              <a:buNone/>
            </a:pPr>
            <a:endParaRPr lang="ru-RU" sz="4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55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Классификация гостиниц по продолжительности пребывания гостей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Для длительного пребывания клиентов;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Для кратковременного пребывания клиентов.</a:t>
            </a:r>
          </a:p>
          <a:p>
            <a:pPr marL="0" indent="0">
              <a:buNone/>
            </a:pPr>
            <a:endParaRPr lang="ru-RU" sz="4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12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Классификация гостиниц </a:t>
            </a:r>
            <a:br>
              <a:rPr lang="ru-RU" i="1" dirty="0" smtClean="0"/>
            </a:br>
            <a:r>
              <a:rPr lang="ru-RU" i="1" dirty="0" smtClean="0"/>
              <a:t>по уровню </a:t>
            </a:r>
            <a:r>
              <a:rPr lang="ru-RU" i="1" dirty="0"/>
              <a:t>ц</a:t>
            </a:r>
            <a:r>
              <a:rPr lang="ru-RU" i="1" dirty="0" smtClean="0"/>
              <a:t>ен на номера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Бюджетные;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Экономичные;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Средние;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Первоклассные;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Апартаментные;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Фешенебельные.</a:t>
            </a:r>
          </a:p>
          <a:p>
            <a:pPr marL="0" indent="0">
              <a:buNone/>
            </a:pPr>
            <a:endParaRPr lang="ru-RU" sz="4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51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Классификация гостиниц по форме собственности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Муниципальные;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Частные;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Ведомственные;</a:t>
            </a:r>
          </a:p>
          <a:p>
            <a:pPr marL="514350" indent="-514350">
              <a:buAutoNum type="arabicParenR"/>
            </a:pPr>
            <a:r>
              <a:rPr lang="ru-RU" sz="4000" i="1" dirty="0" err="1" smtClean="0">
                <a:solidFill>
                  <a:schemeClr val="bg1"/>
                </a:solidFill>
              </a:rPr>
              <a:t>Сиешанной</a:t>
            </a:r>
            <a:r>
              <a:rPr lang="ru-RU" sz="4000" i="1" dirty="0" smtClean="0">
                <a:solidFill>
                  <a:schemeClr val="bg1"/>
                </a:solidFill>
              </a:rPr>
              <a:t> собственности;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Общественных организаций;</a:t>
            </a:r>
          </a:p>
          <a:p>
            <a:pPr marL="514350" indent="-514350">
              <a:buAutoNum type="arabicParenR"/>
            </a:pPr>
            <a:r>
              <a:rPr lang="ru-RU" sz="4000" i="1" dirty="0" smtClean="0">
                <a:solidFill>
                  <a:schemeClr val="bg1"/>
                </a:solidFill>
              </a:rPr>
              <a:t>С участием иностранного капитала</a:t>
            </a:r>
          </a:p>
          <a:p>
            <a:pPr marL="0" indent="0">
              <a:buNone/>
            </a:pPr>
            <a:endParaRPr lang="ru-RU" sz="4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054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/>
              <a:t>Классификация гостиниц по форме собственности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В этой классификации также выделяются: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chemeClr val="bg1"/>
                </a:solidFill>
              </a:rPr>
              <a:t>Кондоминиумы – гостиничные комплексы, помещения и номерной фонд в которых продан индивидуальным владельцам, проживающим или сдающим в аренду эти помещения отдыхающим;</a:t>
            </a:r>
          </a:p>
          <a:p>
            <a:pPr>
              <a:buFontTx/>
              <a:buChar char="-"/>
            </a:pPr>
            <a:r>
              <a:rPr lang="ru-RU" sz="2800" i="1" dirty="0" err="1" smtClean="0">
                <a:solidFill>
                  <a:schemeClr val="bg1"/>
                </a:solidFill>
              </a:rPr>
              <a:t>Таймшерные</a:t>
            </a:r>
            <a:r>
              <a:rPr lang="ru-RU" sz="2800" i="1" dirty="0" smtClean="0">
                <a:solidFill>
                  <a:schemeClr val="bg1"/>
                </a:solidFill>
              </a:rPr>
              <a:t>. В этих отелях выкупается не номерной фонд, а долгосрочное право на отдых в отеле или в цепи отелей.</a:t>
            </a:r>
          </a:p>
        </p:txBody>
      </p:sp>
    </p:spTree>
    <p:extLst>
      <p:ext uri="{BB962C8B-B14F-4D97-AF65-F5344CB8AC3E}">
        <p14:creationId xmlns:p14="http://schemas.microsoft.com/office/powerpoint/2010/main" val="4103837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Системы оформления классификации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В настоящее время существует более 30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bg1"/>
                </a:solidFill>
              </a:rPr>
              <a:t>Система «звезд» – Франция, Австрия, Венгрия, Египет, Китай и др.;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bg1"/>
                </a:solidFill>
              </a:rPr>
              <a:t>Система букв – Греция;</a:t>
            </a:r>
          </a:p>
          <a:p>
            <a:pPr marL="514350" indent="-514350">
              <a:buAutoNum type="arabicPeriod"/>
            </a:pPr>
            <a:r>
              <a:rPr lang="ru-RU" sz="2800" i="1" dirty="0">
                <a:solidFill>
                  <a:schemeClr val="bg1"/>
                </a:solidFill>
              </a:rPr>
              <a:t>С</a:t>
            </a:r>
            <a:r>
              <a:rPr lang="ru-RU" sz="2800" i="1" dirty="0" smtClean="0">
                <a:solidFill>
                  <a:schemeClr val="bg1"/>
                </a:solidFill>
              </a:rPr>
              <a:t>истема «корон» – Великобритания;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bg1"/>
                </a:solidFill>
              </a:rPr>
              <a:t>Система разрядов и др.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В настоящее </a:t>
            </a:r>
            <a:r>
              <a:rPr lang="ru-RU" sz="2800" i="1" dirty="0">
                <a:solidFill>
                  <a:schemeClr val="bg1"/>
                </a:solidFill>
              </a:rPr>
              <a:t>в</a:t>
            </a:r>
            <a:r>
              <a:rPr lang="ru-RU" sz="2800" i="1" dirty="0" smtClean="0">
                <a:solidFill>
                  <a:schemeClr val="bg1"/>
                </a:solidFill>
              </a:rPr>
              <a:t>ремя наиболее распространена французская национальная система, устанавливающая для отелей шесть категорий, при этом пяти категориям присвоено определенное количество звезд (от 1 до 5).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ru-RU" sz="28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16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0321" y="870438"/>
            <a:ext cx="10863979" cy="535451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i="1" dirty="0" smtClean="0"/>
              <a:t>Международная </a:t>
            </a:r>
            <a:r>
              <a:rPr lang="ru-RU" sz="3200" i="1" dirty="0"/>
              <a:t>классификация гостиниц и номеров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i="1" dirty="0">
                <a:solidFill>
                  <a:schemeClr val="bg1"/>
                </a:solidFill>
              </a:rPr>
              <a:t>Классификация жилых номеров в гостиницах </a:t>
            </a:r>
            <a:r>
              <a:rPr lang="ru-RU" sz="2800" dirty="0"/>
              <a:t>предусматривает их деление на категории согласно размеров, размеров, емкости, емкости, типа жилых и нежилых помещений, оборудования, типа жилых </a:t>
            </a:r>
            <a:r>
              <a:rPr lang="ru-RU" sz="2800" dirty="0" smtClean="0"/>
              <a:t>и нежилых </a:t>
            </a:r>
            <a:r>
              <a:rPr lang="ru-RU" sz="2800" dirty="0"/>
              <a:t>помещений, оборудования, уровня комфорта и других факторов. </a:t>
            </a:r>
            <a:endParaRPr lang="ru-RU" sz="2800" dirty="0" smtClean="0"/>
          </a:p>
          <a:p>
            <a:pPr marL="0" indent="0">
              <a:buNone/>
            </a:pP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Категория </a:t>
            </a:r>
            <a:r>
              <a:rPr lang="ru-RU" sz="2800" i="1" dirty="0">
                <a:solidFill>
                  <a:schemeClr val="bg1"/>
                </a:solidFill>
              </a:rPr>
              <a:t>номера </a:t>
            </a:r>
            <a:r>
              <a:rPr lang="ru-RU" sz="2800" dirty="0"/>
              <a:t>– важная характеристика, что предполагает его соответствие установленным нормам, принятому стандарту по комфорту. уровня комфорта и других факторов. </a:t>
            </a:r>
          </a:p>
        </p:txBody>
      </p:sp>
    </p:spTree>
    <p:extLst>
      <p:ext uri="{BB962C8B-B14F-4D97-AF65-F5344CB8AC3E}">
        <p14:creationId xmlns:p14="http://schemas.microsoft.com/office/powerpoint/2010/main" val="34711505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48437" y="298938"/>
            <a:ext cx="10863979" cy="58908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i="1" dirty="0" smtClean="0"/>
              <a:t>Классификация гостиничных предприятий по уровню комфорта- </a:t>
            </a:r>
            <a:r>
              <a:rPr lang="ru-RU" dirty="0"/>
              <a:t>и</a:t>
            </a:r>
            <a:r>
              <a:rPr lang="ru-RU" dirty="0" smtClean="0"/>
              <a:t>грает огромную роль в решении вопросов управления качеством гостиничных услуг.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Уровень комфорта </a:t>
            </a:r>
            <a:r>
              <a:rPr lang="ru-RU" dirty="0" smtClean="0"/>
              <a:t>– комплексный критерий, слагаемыми которого являются: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остояние номерного фонда – площадь номеров (м2), доля одноместных (однокомнатных), многокомнатных номеров, номеров-апартаментов, наличие коммунальных удобств и т.д.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остояние мебели, инвентаря, предметов санитарно-гигиенического назначения и т.п.;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аличие и состояние предприятий питания – ресторанов, кафе, баров и пр.;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остояние здания, подъездных путей, обустройство прилегающей территории;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Информационное обеспечение и техническое оснащение, в том числе наличие телефонной, спутниковой связи, телевизоров, холодильников, мини-баров, мини-сейфов и т.д.;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1580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48437" y="298938"/>
            <a:ext cx="10863979" cy="5890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i="1" dirty="0" smtClean="0"/>
              <a:t>Классификация гостиничных предприятий по уровню комфорта</a:t>
            </a:r>
          </a:p>
          <a:p>
            <a:pPr marL="0" indent="0">
              <a:buNone/>
            </a:pPr>
            <a:endParaRPr lang="ru-RU" sz="3200" i="1" dirty="0"/>
          </a:p>
          <a:p>
            <a:pPr>
              <a:buFontTx/>
              <a:buChar char="-"/>
            </a:pPr>
            <a:r>
              <a:rPr lang="ru-RU" sz="3200" i="1" dirty="0" smtClean="0"/>
              <a:t>предоставление ряда дополнительных услуг.</a:t>
            </a:r>
          </a:p>
          <a:p>
            <a:pPr marL="0" indent="0">
              <a:buNone/>
            </a:pPr>
            <a:r>
              <a:rPr lang="ru-RU" sz="3200" i="1" dirty="0" smtClean="0"/>
              <a:t>Указанные параметры оцениваются практически во всех имеющихся сегодня системах классификации гостиниц; кроме того, ряд требований предъявляется к персоналу и его подготовке, образованию, квалификации, возрасту, состоянию здоровья, знанию языков, внешнему виду и поведению.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66686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879231"/>
            <a:ext cx="7953725" cy="538968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В настоящее время в мире насчитывается более 30 систем классификации гостиниц, причем в каждой стране приняты свои национальные стандарты.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bg1"/>
                </a:solidFill>
              </a:rPr>
              <a:t>Введению единой мировой классификационной системы препятствуют факторы, связанные с культурными и национальными особенностями, историческим развитием различных государств и т.д.</a:t>
            </a:r>
            <a:endParaRPr lang="ru-RU" sz="32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ÐÐ°ÑÑÐ¸Ð½ÐºÐ¸ Ð¿Ð¾ Ð·Ð°Ð¿ÑÐ¾ÑÑ Ð¼ÐµÐ¶Ð´ÑÐ½Ð°ÑÐ¾Ð´Ð½Ð°Ñ ÐºÐ»Ð°ÑÑÐ¸ÑÐ¸ÐºÐ°ÑÐ¸Ñ Ð³Ð¾ÑÑÐ¸Ð½Ð¸Ñ Ð¸ Ð½Ð¾Ð¼ÐµÑÐ¾Ð² Ð¿ÑÐµÐ·ÐµÐ½ÑÐ°ÑÐ¸Ñ ÑÐºÐ°ÑÐ°ÑÑ Ð±ÐµÑÐ¿Ð»Ð°ÑÐ½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959" y="3033346"/>
            <a:ext cx="3159126" cy="311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37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Классификация гостиничных предприятий по размерам (вместимости)</a:t>
            </a:r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0322" y="2426677"/>
            <a:ext cx="10899147" cy="3833445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Вместимость гостиниц определяется количеством номеров или мест. В статистических данных приводят оба этих параметра.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По вместимости номерного фонда гостиничные предприятия делятся на 4 категории:</a:t>
            </a:r>
          </a:p>
          <a:p>
            <a:pPr algn="ctr">
              <a:buFontTx/>
              <a:buChar char="-"/>
            </a:pPr>
            <a:r>
              <a:rPr lang="ru-RU" i="1" dirty="0">
                <a:solidFill>
                  <a:schemeClr val="bg1"/>
                </a:solidFill>
              </a:rPr>
              <a:t>м</a:t>
            </a:r>
            <a:r>
              <a:rPr lang="ru-RU" i="1" dirty="0" smtClean="0">
                <a:solidFill>
                  <a:schemeClr val="bg1"/>
                </a:solidFill>
              </a:rPr>
              <a:t>алые (до 100-150 номеров);</a:t>
            </a:r>
          </a:p>
          <a:p>
            <a:pPr algn="ctr">
              <a:buFontTx/>
              <a:buChar char="-"/>
            </a:pPr>
            <a:r>
              <a:rPr lang="ru-RU" i="1" dirty="0">
                <a:solidFill>
                  <a:schemeClr val="bg1"/>
                </a:solidFill>
              </a:rPr>
              <a:t>с</a:t>
            </a:r>
            <a:r>
              <a:rPr lang="ru-RU" i="1" dirty="0" smtClean="0">
                <a:solidFill>
                  <a:schemeClr val="bg1"/>
                </a:solidFill>
              </a:rPr>
              <a:t>редние (от 100 до 300-400 номеров);</a:t>
            </a:r>
          </a:p>
          <a:p>
            <a:pPr algn="ctr">
              <a:buFontTx/>
              <a:buChar char="-"/>
            </a:pPr>
            <a:r>
              <a:rPr lang="ru-RU" i="1" dirty="0">
                <a:solidFill>
                  <a:schemeClr val="bg1"/>
                </a:solidFill>
              </a:rPr>
              <a:t>б</a:t>
            </a:r>
            <a:r>
              <a:rPr lang="ru-RU" i="1" dirty="0" smtClean="0">
                <a:solidFill>
                  <a:schemeClr val="bg1"/>
                </a:solidFill>
              </a:rPr>
              <a:t>ольшие (от 300 до 600-1000 номеров);</a:t>
            </a:r>
          </a:p>
          <a:p>
            <a:pPr algn="ctr">
              <a:buFontTx/>
              <a:buChar char="-"/>
            </a:pPr>
            <a:r>
              <a:rPr lang="ru-RU" i="1" dirty="0">
                <a:solidFill>
                  <a:schemeClr val="bg1"/>
                </a:solidFill>
              </a:rPr>
              <a:t>г</a:t>
            </a:r>
            <a:r>
              <a:rPr lang="ru-RU" i="1" dirty="0" smtClean="0">
                <a:solidFill>
                  <a:schemeClr val="bg1"/>
                </a:solidFill>
              </a:rPr>
              <a:t>иганты (более 1000 номеров)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15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МАЛЫЕ ГОСТИНИЦЫ</a:t>
            </a:r>
            <a:endParaRPr lang="ru-RU" dirty="0"/>
          </a:p>
        </p:txBody>
      </p:sp>
      <p:pic>
        <p:nvPicPr>
          <p:cNvPr id="2056" name="Picture 8" descr="ÐÐ°ÑÑÐ¸Ð½ÐºÐ¸ Ð¿Ð¾ Ð·Ð°Ð¿ÑÐ¾ÑÑ Ð¼Ð°Ð»ÑÐµ Ð³Ð¾ÑÑÐ¸Ð½Ð¸ÑÑ ÑÐ¾ÑÐ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4" y="2178371"/>
            <a:ext cx="5390562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ÐÐ°ÑÑÐ¸Ð½ÐºÐ¸ Ð¿Ð¾ Ð·Ð°Ð¿ÑÐ¾ÑÑ Ð¼Ð°Ð»ÑÐµ Ð³Ð¾ÑÑÐ¸Ð½Ð¸ÑÑ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200" y="215204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0014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СРЕДНИЕ ГОСТИНИЦЫ</a:t>
            </a:r>
            <a:endParaRPr lang="ru-RU" i="1" dirty="0"/>
          </a:p>
        </p:txBody>
      </p:sp>
      <p:pic>
        <p:nvPicPr>
          <p:cNvPr id="3074" name="Picture 2" descr="ÐÐ°ÑÑÐ¸Ð½ÐºÐ¸ Ð¿Ð¾ Ð·Ð°Ð¿ÑÐ¾ÑÑ ÑÑÐµÐ´Ð½Ð¸Ðµ Ð³Ð¾ÑÑÐ¸Ð½Ð¸ÑÑ Ð¿Ð¾Ð¿ÑÐ»ÑÑÐ½ÑÐµ ÑÐ¾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17" y="2157573"/>
            <a:ext cx="9185097" cy="450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64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Классификация гостиничных предприятий по функциональному назначению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9751" cy="4156394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arenR"/>
            </a:pPr>
            <a:r>
              <a:rPr lang="ru-RU" sz="3200" i="1" dirty="0" smtClean="0">
                <a:solidFill>
                  <a:schemeClr val="bg1"/>
                </a:solidFill>
              </a:rPr>
              <a:t>Целевые гостиницы, которые включают:</a:t>
            </a:r>
          </a:p>
          <a:p>
            <a:pPr marL="0" indent="0" algn="ctr">
              <a:buNone/>
            </a:pPr>
            <a:endParaRPr lang="ru-RU" sz="17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bg1"/>
                </a:solidFill>
              </a:rPr>
              <a:t>Гостиницы делового назначения – для туристов, основной целью и мотивом путешествия которых является профессиональная деятельность (бизнес, коммерция, встречи, совещания, симпозиумы, и </a:t>
            </a:r>
            <a:r>
              <a:rPr lang="ru-RU" sz="3200" i="1" dirty="0" err="1" smtClean="0">
                <a:solidFill>
                  <a:schemeClr val="bg1"/>
                </a:solidFill>
              </a:rPr>
              <a:t>т.д</a:t>
            </a:r>
            <a:r>
              <a:rPr lang="ru-RU" sz="3200" i="1" dirty="0" smtClean="0">
                <a:solidFill>
                  <a:schemeClr val="bg1"/>
                </a:solidFill>
              </a:rPr>
              <a:t>). К этой категории относят бизнес-отели (коммерческие отели), конгресс-отели, конгресс-центры, профессиональные клуб-отели и </a:t>
            </a:r>
            <a:r>
              <a:rPr lang="ru-RU" sz="3200" i="1" dirty="0" err="1" smtClean="0">
                <a:solidFill>
                  <a:schemeClr val="bg1"/>
                </a:solidFill>
              </a:rPr>
              <a:t>ведомстенные</a:t>
            </a:r>
            <a:r>
              <a:rPr lang="ru-RU" sz="3200" i="1" dirty="0" smtClean="0">
                <a:solidFill>
                  <a:schemeClr val="bg1"/>
                </a:solidFill>
              </a:rPr>
              <a:t> отели.</a:t>
            </a:r>
          </a:p>
        </p:txBody>
      </p:sp>
    </p:spTree>
    <p:extLst>
      <p:ext uri="{BB962C8B-B14F-4D97-AF65-F5344CB8AC3E}">
        <p14:creationId xmlns:p14="http://schemas.microsoft.com/office/powerpoint/2010/main" val="3763244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108</TotalTime>
  <Words>852</Words>
  <Application>Microsoft Office PowerPoint</Application>
  <PresentationFormat>Произвольный</PresentationFormat>
  <Paragraphs>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Берлин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гостиничных предприятий по размерам (вместимости)</vt:lpstr>
      <vt:lpstr>МАЛЫЕ ГОСТИНИЦЫ</vt:lpstr>
      <vt:lpstr>СРЕДНИЕ ГОСТИНИЦЫ</vt:lpstr>
      <vt:lpstr>Классификация гостиничных предприятий по функциональному назначению</vt:lpstr>
      <vt:lpstr>Классификация гостиничных предприятий по функциональному назначению</vt:lpstr>
      <vt:lpstr>Классификация гостиничных предприятий по функциональному назначению</vt:lpstr>
      <vt:lpstr>Классификация гостиничных предприятий по местоположению</vt:lpstr>
      <vt:lpstr>Классификация гостиниц по продолжительности работы</vt:lpstr>
      <vt:lpstr>Классификация гостиниц по обеспечению питанием</vt:lpstr>
      <vt:lpstr>Классификация гостиниц по продолжительности пребывания гостей</vt:lpstr>
      <vt:lpstr>Классификация гостиниц  по уровню цен на номера</vt:lpstr>
      <vt:lpstr>Классификация гостиниц по форме собственности</vt:lpstr>
      <vt:lpstr>Классификация гостиниц по форме собственности</vt:lpstr>
      <vt:lpstr>Системы оформления классификации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Fomka</dc:creator>
  <cp:lastModifiedBy>Yasen</cp:lastModifiedBy>
  <cp:revision>50</cp:revision>
  <dcterms:created xsi:type="dcterms:W3CDTF">2019-09-15T11:44:25Z</dcterms:created>
  <dcterms:modified xsi:type="dcterms:W3CDTF">2021-07-04T17:38:52Z</dcterms:modified>
</cp:coreProperties>
</file>