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C09C142-75CD-469D-9957-011AF50ABAFB}">
          <p14:sldIdLst>
            <p14:sldId id="257"/>
            <p14:sldId id="256"/>
            <p14:sldId id="258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Нормативно-правовое регулирование</a:t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гостиничной деятельности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i="1" dirty="0" smtClean="0"/>
          </a:p>
          <a:p>
            <a:pPr marL="0" indent="0" algn="ctr">
              <a:buNone/>
            </a:pPr>
            <a:r>
              <a:rPr lang="ru-RU" i="1" dirty="0" smtClean="0"/>
              <a:t>Гражданский кодекс Российской Федерации</a:t>
            </a:r>
          </a:p>
          <a:p>
            <a:pPr marL="0" indent="0" algn="ctr">
              <a:buNone/>
            </a:pPr>
            <a:endParaRPr lang="ru-RU" i="1" dirty="0" smtClean="0"/>
          </a:p>
          <a:p>
            <a:pPr marL="0" indent="0" algn="ctr">
              <a:buNone/>
            </a:pPr>
            <a:r>
              <a:rPr lang="ru-RU" i="1" dirty="0"/>
              <a:t>Правила предоставления гостиничных услуг в Российской Федерации, утвержденные Постановлением Правительства РФ от 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18 ноября 2020 </a:t>
            </a:r>
            <a:r>
              <a:rPr lang="ru-RU" i="1" dirty="0"/>
              <a:t>г. № </a:t>
            </a:r>
            <a:r>
              <a:rPr lang="ru-RU" i="1" dirty="0" smtClean="0"/>
              <a:t>1853</a:t>
            </a:r>
          </a:p>
          <a:p>
            <a:pPr marL="0" indent="0" algn="r">
              <a:buNone/>
            </a:pPr>
            <a:r>
              <a:rPr lang="ru-RU" sz="1800" i="1" dirty="0"/>
              <a:t>к</a:t>
            </a:r>
            <a:r>
              <a:rPr lang="ru-RU" sz="1800" i="1" dirty="0" smtClean="0"/>
              <a:t>.э.н., доцент </a:t>
            </a:r>
            <a:r>
              <a:rPr lang="ru-RU" sz="1800" i="1" dirty="0" err="1" smtClean="0"/>
              <a:t>Ясенок</a:t>
            </a:r>
            <a:r>
              <a:rPr lang="ru-RU" sz="1800" i="1" dirty="0" smtClean="0"/>
              <a:t> С.Н.</a:t>
            </a:r>
          </a:p>
          <a:p>
            <a:pPr marL="0" indent="0" algn="r">
              <a:buNone/>
            </a:pPr>
            <a:r>
              <a:rPr lang="ru-RU" sz="1800" i="1" dirty="0"/>
              <a:t>к</a:t>
            </a:r>
            <a:r>
              <a:rPr lang="ru-RU" sz="1800" i="1" dirty="0" smtClean="0"/>
              <a:t>.э.н., доцент </a:t>
            </a:r>
            <a:r>
              <a:rPr lang="ru-RU" sz="1800" i="1" dirty="0" err="1" smtClean="0"/>
              <a:t>Нежельченко</a:t>
            </a:r>
            <a:r>
              <a:rPr lang="ru-RU" sz="1800" i="1" dirty="0" smtClean="0"/>
              <a:t> Е.В.</a:t>
            </a:r>
            <a:endParaRPr lang="ru-RU" sz="1800" i="1" dirty="0"/>
          </a:p>
        </p:txBody>
      </p:sp>
    </p:spTree>
    <p:extLst>
      <p:ext uri="{BB962C8B-B14F-4D97-AF65-F5344CB8AC3E}">
        <p14:creationId xmlns:p14="http://schemas.microsoft.com/office/powerpoint/2010/main" val="3769136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i="1" dirty="0">
                <a:cs typeface="Times New Roman" pitchFamily="18" charset="0"/>
              </a:rPr>
              <a:t>Основные положения Правил предоставления гостиничных услуг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spcAft>
                <a:spcPts val="720"/>
              </a:spcAft>
            </a:pPr>
            <a:r>
              <a:rPr lang="ru-RU" i="1" dirty="0">
                <a:solidFill>
                  <a:srgbClr val="000000"/>
                </a:solidFill>
              </a:rPr>
              <a:t>а) сведения об исполнителе, номер его контактного телефона, а также данные документа, подтверждающего факт внесения сведений о юридическом лице в Единый государственный реестр юридических лиц либо факт внесения сведений об индивидуальном предпринимателе в Единый государственный реестр индивидуальных предпринимателей, с указанием органа, осуществившего государственную регистрацию;</a:t>
            </a:r>
            <a:endParaRPr lang="ru-RU" i="1" dirty="0">
              <a:solidFill>
                <a:srgbClr val="4F4F4F"/>
              </a:solidFill>
            </a:endParaRPr>
          </a:p>
          <a:p>
            <a:pPr algn="just">
              <a:spcAft>
                <a:spcPts val="720"/>
              </a:spcAft>
            </a:pPr>
            <a:r>
              <a:rPr lang="ru-RU" i="1" dirty="0">
                <a:solidFill>
                  <a:srgbClr val="000000"/>
                </a:solidFill>
              </a:rPr>
              <a:t>б) сведения о вышестоящей организации (при наличии);</a:t>
            </a:r>
            <a:endParaRPr lang="ru-RU" i="1" dirty="0">
              <a:solidFill>
                <a:srgbClr val="4F4F4F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9409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cs typeface="Times New Roman" pitchFamily="18" charset="0"/>
              </a:rPr>
              <a:t>Основные положения Правил предоставления гостиничных услуг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500" dirty="0"/>
              <a:t>в) сведения о присвоении гостинице категории, если такая категория присваивалась, с указанием присвоенной категории, наименования аккредитованной организации, проводившей классификацию, даты выдачи и номера свидетельства, срока его действия;</a:t>
            </a:r>
          </a:p>
          <a:p>
            <a:r>
              <a:rPr lang="ru-RU" sz="3500" dirty="0"/>
              <a:t>г) сведения о сертификации услуг, если такая сертификация проводилась в порядке, предусмотренном системой сертификации услуг гостиниц;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6947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>
                <a:solidFill>
                  <a:prstClr val="black"/>
                </a:solidFill>
                <a:cs typeface="Times New Roman" pitchFamily="18" charset="0"/>
              </a:rPr>
              <a:t>Основные положения Правил предоставления гостиничных услуг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spcAft>
                <a:spcPts val="720"/>
              </a:spcAft>
            </a:pPr>
            <a:r>
              <a:rPr lang="ru-RU" i="1" dirty="0">
                <a:solidFill>
                  <a:srgbClr val="000000"/>
                </a:solidFill>
                <a:latin typeface="Cambria" panose="02040503050406030204" pitchFamily="18" charset="0"/>
              </a:rPr>
              <a:t>д) категории номеров гостиницы (в случае присвоения категории) и цену номеров (места в номере);</a:t>
            </a:r>
            <a:endParaRPr lang="ru-RU" i="1" dirty="0">
              <a:solidFill>
                <a:srgbClr val="4F4F4F"/>
              </a:solidFill>
              <a:latin typeface="Verdana" panose="020B0604030504040204" pitchFamily="34" charset="0"/>
            </a:endParaRPr>
          </a:p>
          <a:p>
            <a:pPr algn="just">
              <a:spcAft>
                <a:spcPts val="720"/>
              </a:spcAft>
            </a:pPr>
            <a:r>
              <a:rPr lang="ru-RU" i="1" dirty="0">
                <a:solidFill>
                  <a:srgbClr val="000000"/>
                </a:solidFill>
                <a:latin typeface="Cambria" panose="02040503050406030204" pitchFamily="18" charset="0"/>
              </a:rPr>
              <a:t>е) перечень услуг, входящих в цену номера (места в номере);</a:t>
            </a:r>
            <a:endParaRPr lang="ru-RU" i="1" dirty="0">
              <a:solidFill>
                <a:srgbClr val="4F4F4F"/>
              </a:solidFill>
              <a:latin typeface="Verdana" panose="020B0604030504040204" pitchFamily="34" charset="0"/>
            </a:endParaRPr>
          </a:p>
          <a:p>
            <a:pPr algn="just">
              <a:spcAft>
                <a:spcPts val="720"/>
              </a:spcAft>
            </a:pPr>
            <a:r>
              <a:rPr lang="ru-RU" i="1" dirty="0">
                <a:solidFill>
                  <a:srgbClr val="000000"/>
                </a:solidFill>
                <a:latin typeface="Cambria" panose="02040503050406030204" pitchFamily="18" charset="0"/>
              </a:rPr>
              <a:t>ж) сведения о форме и порядке оплаты гостиничных услуг;</a:t>
            </a:r>
            <a:endParaRPr lang="ru-RU" i="1" dirty="0">
              <a:solidFill>
                <a:srgbClr val="4F4F4F"/>
              </a:solidFill>
              <a:latin typeface="Verdana" panose="020B0604030504040204" pitchFamily="34" charset="0"/>
            </a:endParaRPr>
          </a:p>
          <a:p>
            <a:pPr algn="just">
              <a:spcAft>
                <a:spcPts val="720"/>
              </a:spcAft>
            </a:pPr>
            <a:r>
              <a:rPr lang="ru-RU" i="1" dirty="0">
                <a:solidFill>
                  <a:srgbClr val="000000"/>
                </a:solidFill>
                <a:latin typeface="Cambria" panose="02040503050406030204" pitchFamily="18" charset="0"/>
              </a:rPr>
              <a:t>з) перечень и цену иных платных услуг, оказываемых исполнителем за отдельную плату, условия их приобретения и оплаты;</a:t>
            </a:r>
            <a:endParaRPr lang="ru-RU" i="1" dirty="0">
              <a:solidFill>
                <a:srgbClr val="4F4F4F"/>
              </a:solidFill>
              <a:latin typeface="Verdana" panose="020B060403050404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2656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>
                <a:solidFill>
                  <a:prstClr val="black"/>
                </a:solidFill>
                <a:cs typeface="Times New Roman" pitchFamily="18" charset="0"/>
              </a:rPr>
              <a:t>Основные положения Правил предоставления гостиничных услуг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spcAft>
                <a:spcPts val="720"/>
              </a:spcAft>
            </a:pPr>
            <a:endParaRPr lang="ru-RU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>
              <a:spcAft>
                <a:spcPts val="720"/>
              </a:spcAft>
            </a:pPr>
            <a:r>
              <a:rPr lang="ru-RU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и</a:t>
            </a:r>
            <a:r>
              <a:rPr lang="ru-RU" i="1" dirty="0">
                <a:solidFill>
                  <a:srgbClr val="000000"/>
                </a:solidFill>
                <a:latin typeface="Cambria" panose="02040503050406030204" pitchFamily="18" charset="0"/>
              </a:rPr>
              <a:t>) сведения о форме, условиях и порядке бронирования, аннулирования бронирования;</a:t>
            </a:r>
            <a:endParaRPr lang="ru-RU" i="1" dirty="0">
              <a:solidFill>
                <a:srgbClr val="4F4F4F"/>
              </a:solidFill>
              <a:latin typeface="Verdana" panose="020B0604030504040204" pitchFamily="34" charset="0"/>
            </a:endParaRPr>
          </a:p>
          <a:p>
            <a:pPr algn="just">
              <a:spcAft>
                <a:spcPts val="720"/>
              </a:spcAft>
            </a:pPr>
            <a:r>
              <a:rPr lang="ru-RU" i="1" dirty="0">
                <a:solidFill>
                  <a:srgbClr val="000000"/>
                </a:solidFill>
                <a:latin typeface="Cambria" panose="02040503050406030204" pitchFamily="18" charset="0"/>
              </a:rPr>
              <a:t>к) предельный срок проживания в гостинице, если он установлен исполнителем;</a:t>
            </a:r>
            <a:endParaRPr lang="ru-RU" i="1" dirty="0">
              <a:solidFill>
                <a:srgbClr val="4F4F4F"/>
              </a:solidFill>
              <a:latin typeface="Verdana" panose="020B0604030504040204" pitchFamily="34" charset="0"/>
            </a:endParaRPr>
          </a:p>
          <a:p>
            <a:pPr algn="just">
              <a:spcAft>
                <a:spcPts val="720"/>
              </a:spcAft>
            </a:pPr>
            <a:r>
              <a:rPr lang="ru-RU" i="1" dirty="0">
                <a:solidFill>
                  <a:srgbClr val="000000"/>
                </a:solidFill>
                <a:latin typeface="Cambria" panose="02040503050406030204" pitchFamily="18" charset="0"/>
              </a:rPr>
              <a:t>л) перечень категорий лиц, имеющих право на получение льгот, а также перечень льгот, предоставляемых при оказании гостиничных услуг в соответствии с законами, иными нормативными правовыми актами;</a:t>
            </a:r>
            <a:endParaRPr lang="ru-RU" i="1" dirty="0">
              <a:solidFill>
                <a:srgbClr val="4F4F4F"/>
              </a:solidFill>
              <a:latin typeface="Verdana" panose="020B060403050404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4023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>
                <a:solidFill>
                  <a:prstClr val="black"/>
                </a:solidFill>
                <a:cs typeface="Times New Roman" pitchFamily="18" charset="0"/>
              </a:rPr>
              <a:t>Основные положения Правил предоставления гостиничных услуг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spcAft>
                <a:spcPts val="720"/>
              </a:spcAft>
            </a:pPr>
            <a:endParaRPr lang="ru-RU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>
              <a:spcAft>
                <a:spcPts val="720"/>
              </a:spcAft>
            </a:pPr>
            <a:r>
              <a:rPr lang="ru-RU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м</a:t>
            </a:r>
            <a:r>
              <a:rPr lang="ru-RU" i="1" dirty="0">
                <a:solidFill>
                  <a:srgbClr val="000000"/>
                </a:solidFill>
                <a:latin typeface="Cambria" panose="02040503050406030204" pitchFamily="18" charset="0"/>
              </a:rPr>
              <a:t>) сведения об иных платных услугах, оказываемых в гостинице третьими лицами;</a:t>
            </a:r>
            <a:endParaRPr lang="ru-RU" i="1" dirty="0">
              <a:solidFill>
                <a:srgbClr val="4F4F4F"/>
              </a:solidFill>
              <a:latin typeface="Verdana" panose="020B0604030504040204" pitchFamily="34" charset="0"/>
            </a:endParaRPr>
          </a:p>
          <a:p>
            <a:pPr algn="just">
              <a:spcAft>
                <a:spcPts val="720"/>
              </a:spcAft>
            </a:pPr>
            <a:r>
              <a:rPr lang="ru-RU" i="1" dirty="0">
                <a:solidFill>
                  <a:srgbClr val="000000"/>
                </a:solidFill>
                <a:latin typeface="Cambria" panose="02040503050406030204" pitchFamily="18" charset="0"/>
              </a:rPr>
              <a:t>н) сведения о времени заезда (выезда) из гостиницы;</a:t>
            </a:r>
            <a:endParaRPr lang="ru-RU" i="1" dirty="0">
              <a:solidFill>
                <a:srgbClr val="4F4F4F"/>
              </a:solidFill>
              <a:latin typeface="Verdana" panose="020B0604030504040204" pitchFamily="34" charset="0"/>
            </a:endParaRPr>
          </a:p>
          <a:p>
            <a:pPr algn="just">
              <a:spcAft>
                <a:spcPts val="720"/>
              </a:spcAft>
            </a:pPr>
            <a:r>
              <a:rPr lang="ru-RU" i="1" dirty="0">
                <a:solidFill>
                  <a:srgbClr val="000000"/>
                </a:solidFill>
                <a:latin typeface="Cambria" panose="02040503050406030204" pitchFamily="18" charset="0"/>
              </a:rPr>
              <a:t>о) сведения о правилах проживания в гостинице.</a:t>
            </a:r>
            <a:endParaRPr lang="ru-RU" i="1" dirty="0">
              <a:solidFill>
                <a:srgbClr val="4F4F4F"/>
              </a:solidFill>
              <a:latin typeface="Verdana" panose="020B060403050404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3732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>
                <a:solidFill>
                  <a:prstClr val="black"/>
                </a:solidFill>
                <a:cs typeface="Times New Roman" pitchFamily="18" charset="0"/>
              </a:rPr>
              <a:t>Основные положения Правил предоставления гостиничных услуг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spcAft>
                <a:spcPts val="720"/>
              </a:spcAft>
            </a:pPr>
            <a:r>
              <a:rPr lang="ru-RU" i="1" dirty="0">
                <a:solidFill>
                  <a:srgbClr val="000000"/>
                </a:solidFill>
                <a:latin typeface="Cambria" panose="02040503050406030204" pitchFamily="18" charset="0"/>
              </a:rPr>
              <a:t>В соответствии с п.20  Правил предоставления гостиничных услуг установлена письменная форма договора между гостиницей и потребителем (документ, подписанный обеими сторонами).</a:t>
            </a:r>
            <a:endParaRPr lang="ru-RU" i="1" dirty="0">
              <a:solidFill>
                <a:srgbClr val="4F4F4F"/>
              </a:solidFill>
              <a:latin typeface="Verdana" panose="020B0604030504040204" pitchFamily="34" charset="0"/>
            </a:endParaRPr>
          </a:p>
          <a:p>
            <a:pPr algn="just">
              <a:spcAft>
                <a:spcPts val="720"/>
              </a:spcAft>
            </a:pPr>
            <a:r>
              <a:rPr lang="ru-RU" i="1" dirty="0">
                <a:solidFill>
                  <a:srgbClr val="000000"/>
                </a:solidFill>
                <a:latin typeface="Cambria" panose="02040503050406030204" pitchFamily="18" charset="0"/>
              </a:rPr>
              <a:t>Договор между гостиницей и постояльцем должен содержать следующие условия:</a:t>
            </a:r>
            <a:endParaRPr lang="ru-RU" i="1" dirty="0">
              <a:solidFill>
                <a:srgbClr val="4F4F4F"/>
              </a:solidFill>
              <a:latin typeface="Verdana" panose="020B060403050404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5073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>
                <a:solidFill>
                  <a:prstClr val="black"/>
                </a:solidFill>
                <a:cs typeface="Times New Roman" pitchFamily="18" charset="0"/>
              </a:rPr>
              <a:t>Основные положения Правил предоставления гостиничных услуг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8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latin typeface="Cambria" panose="02040503050406030204" pitchFamily="18" charset="0"/>
              </a:rPr>
              <a:t>наименование гостиницы (для индивидуальных предпринимателей - фамилию, имя, отчество, сведения о государственной регистрации);</a:t>
            </a:r>
            <a:endParaRPr lang="ru-RU" dirty="0">
              <a:solidFill>
                <a:srgbClr val="4F4F4F"/>
              </a:solidFill>
              <a:latin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ru-RU" sz="1400" dirty="0">
                <a:solidFill>
                  <a:srgbClr val="000000"/>
                </a:solidFill>
                <a:latin typeface="Symbol" panose="05050102010706020507" pitchFamily="18" charset="2"/>
              </a:rPr>
              <a:t>·</a:t>
            </a:r>
            <a:r>
              <a:rPr lang="ru-RU" sz="800" dirty="0">
                <a:solidFill>
                  <a:srgbClr val="000000"/>
                </a:solidFill>
                <a:latin typeface="Times New Roman" panose="02020603050405020304" pitchFamily="18" charset="0"/>
              </a:rPr>
              <a:t>       </a:t>
            </a:r>
            <a:r>
              <a:rPr lang="ru-RU" dirty="0">
                <a:solidFill>
                  <a:srgbClr val="000000"/>
                </a:solidFill>
                <a:latin typeface="Cambria" panose="02040503050406030204" pitchFamily="18" charset="0"/>
              </a:rPr>
              <a:t>сведения о заказчике (заказчиком может быть не только постоялец, но и, например, работодатель при оформлении проживания командированного лица);</a:t>
            </a:r>
            <a:endParaRPr lang="ru-RU" dirty="0">
              <a:solidFill>
                <a:srgbClr val="4F4F4F"/>
              </a:solidFill>
              <a:latin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ru-RU" sz="1400" dirty="0">
                <a:solidFill>
                  <a:srgbClr val="000000"/>
                </a:solidFill>
                <a:latin typeface="Symbol" panose="05050102010706020507" pitchFamily="18" charset="2"/>
              </a:rPr>
              <a:t>·</a:t>
            </a:r>
            <a:r>
              <a:rPr lang="ru-RU" sz="800" dirty="0">
                <a:solidFill>
                  <a:srgbClr val="000000"/>
                </a:solidFill>
                <a:latin typeface="Times New Roman" panose="02020603050405020304" pitchFamily="18" charset="0"/>
              </a:rPr>
              <a:t>       </a:t>
            </a:r>
            <a:r>
              <a:rPr lang="ru-RU" dirty="0">
                <a:solidFill>
                  <a:srgbClr val="000000"/>
                </a:solidFill>
                <a:latin typeface="Cambria" panose="02040503050406030204" pitchFamily="18" charset="0"/>
              </a:rPr>
              <a:t>сведения о предоставляемом номере (месте в номере);</a:t>
            </a:r>
            <a:endParaRPr lang="ru-RU" dirty="0">
              <a:solidFill>
                <a:srgbClr val="4F4F4F"/>
              </a:solidFill>
              <a:latin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ru-RU" sz="1400" dirty="0">
                <a:solidFill>
                  <a:srgbClr val="000000"/>
                </a:solidFill>
                <a:latin typeface="Symbol" panose="05050102010706020507" pitchFamily="18" charset="2"/>
              </a:rPr>
              <a:t>·</a:t>
            </a:r>
            <a:r>
              <a:rPr lang="ru-RU" sz="800" dirty="0">
                <a:solidFill>
                  <a:srgbClr val="000000"/>
                </a:solidFill>
                <a:latin typeface="Times New Roman" panose="02020603050405020304" pitchFamily="18" charset="0"/>
              </a:rPr>
              <a:t>       </a:t>
            </a:r>
            <a:r>
              <a:rPr lang="ru-RU" dirty="0">
                <a:solidFill>
                  <a:srgbClr val="000000"/>
                </a:solidFill>
                <a:latin typeface="Cambria" panose="02040503050406030204" pitchFamily="18" charset="0"/>
              </a:rPr>
              <a:t>цену номера (места в номере);</a:t>
            </a:r>
            <a:endParaRPr lang="ru-RU" dirty="0">
              <a:solidFill>
                <a:srgbClr val="4F4F4F"/>
              </a:solidFill>
              <a:latin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ru-RU" sz="1400" dirty="0">
                <a:solidFill>
                  <a:srgbClr val="000000"/>
                </a:solidFill>
                <a:latin typeface="Symbol" panose="05050102010706020507" pitchFamily="18" charset="2"/>
              </a:rPr>
              <a:t>·</a:t>
            </a:r>
            <a:r>
              <a:rPr lang="ru-RU" sz="800" dirty="0">
                <a:solidFill>
                  <a:srgbClr val="000000"/>
                </a:solidFill>
                <a:latin typeface="Times New Roman" panose="02020603050405020304" pitchFamily="18" charset="0"/>
              </a:rPr>
              <a:t>       </a:t>
            </a:r>
            <a:r>
              <a:rPr lang="ru-RU" dirty="0">
                <a:solidFill>
                  <a:srgbClr val="000000"/>
                </a:solidFill>
                <a:latin typeface="Cambria" panose="02040503050406030204" pitchFamily="18" charset="0"/>
              </a:rPr>
              <a:t>период проживания в гостинице</a:t>
            </a:r>
            <a:endParaRPr lang="ru-RU" dirty="0">
              <a:solidFill>
                <a:srgbClr val="4F4F4F"/>
              </a:solidFill>
              <a:latin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ru-RU" sz="1400" dirty="0">
                <a:solidFill>
                  <a:srgbClr val="000000"/>
                </a:solidFill>
                <a:latin typeface="Symbol" panose="05050102010706020507" pitchFamily="18" charset="2"/>
              </a:rPr>
              <a:t>·</a:t>
            </a:r>
            <a:r>
              <a:rPr lang="ru-RU" sz="800" dirty="0">
                <a:solidFill>
                  <a:srgbClr val="000000"/>
                </a:solidFill>
                <a:latin typeface="Times New Roman" panose="02020603050405020304" pitchFamily="18" charset="0"/>
              </a:rPr>
              <a:t>       </a:t>
            </a:r>
            <a:r>
              <a:rPr lang="ru-RU" dirty="0">
                <a:solidFill>
                  <a:srgbClr val="000000"/>
                </a:solidFill>
                <a:latin typeface="Cambria" panose="02040503050406030204" pitchFamily="18" charset="0"/>
              </a:rPr>
              <a:t>другие  по усмотрению исполнителя.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5258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>
                <a:solidFill>
                  <a:prstClr val="black"/>
                </a:solidFill>
                <a:cs typeface="Times New Roman" pitchFamily="18" charset="0"/>
              </a:rPr>
              <a:t>Основные положения Правил предоставления гостиничных услуг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i="1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ru-RU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Правилами </a:t>
            </a:r>
            <a:r>
              <a:rPr lang="ru-RU" i="1" dirty="0">
                <a:solidFill>
                  <a:srgbClr val="000000"/>
                </a:solidFill>
                <a:latin typeface="Cambria" panose="02040503050406030204" pitchFamily="18" charset="0"/>
              </a:rPr>
              <a:t>предусмотрено, что исполнителем гостиничных услуг устанавливается порядок и способы оплаты проживания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007826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>
                <a:solidFill>
                  <a:prstClr val="black"/>
                </a:solidFill>
                <a:cs typeface="Times New Roman" pitchFamily="18" charset="0"/>
              </a:rPr>
              <a:t>Основные положения Правил предоставления гостиничных услуг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0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абзац </a:t>
            </a:r>
            <a:r>
              <a:rPr lang="ru-RU" sz="3000" dirty="0">
                <a:solidFill>
                  <a:srgbClr val="000000"/>
                </a:solidFill>
                <a:latin typeface="Cambria" panose="02040503050406030204" pitchFamily="18" charset="0"/>
              </a:rPr>
              <a:t>3 пункта 25 Правил предоставления гостиничных услуг установлен случай, когда допускается государственное регулирование цен на гостиничные услуги</a:t>
            </a:r>
            <a:r>
              <a:rPr lang="ru-RU" sz="30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: </a:t>
            </a:r>
            <a:r>
              <a:rPr lang="ru-RU" sz="3000" dirty="0"/>
              <a:t>В случае если в соответствии с законодательством Российской Федерации вводится государственное регулирование стоимости гостиничных услуг (гостиничного обслуживания) в период проведения мероприятий (церемоний), стоимость гостиничных услуг не может превышать максимально установленной стоимости для данной категории гостиницы.</a:t>
            </a:r>
            <a:endParaRPr lang="ru-RU" sz="3000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773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>
                <a:solidFill>
                  <a:prstClr val="black"/>
                </a:solidFill>
                <a:cs typeface="Times New Roman" pitchFamily="18" charset="0"/>
              </a:rPr>
              <a:t>Основные положения Правил предоставления гостиничных услуг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В </a:t>
            </a:r>
            <a:r>
              <a:rPr lang="ru-RU" sz="2800" dirty="0"/>
              <a:t>соответствии с п.26 Правил предоставления гостиничных услуг исполнитель (</a:t>
            </a:r>
            <a:r>
              <a:rPr lang="ru-RU" sz="2800" i="1" dirty="0"/>
              <a:t>гостиница</a:t>
            </a:r>
            <a:r>
              <a:rPr lang="ru-RU" sz="2800" dirty="0"/>
              <a:t>) не вправе без согласия потребителя (</a:t>
            </a:r>
            <a:r>
              <a:rPr lang="ru-RU" sz="2800" i="1" dirty="0"/>
              <a:t>постояльца</a:t>
            </a:r>
            <a:r>
              <a:rPr lang="ru-RU" sz="2800" dirty="0"/>
              <a:t>) выполнять дополнительные, не входящие в цену номера, услуги за плату. Потребитель вправе отказаться от оплаты таких услуг, а если они оплачены, потребитель вправе потребовать от исполнителя возврата уплаченной суммы.</a:t>
            </a:r>
          </a:p>
        </p:txBody>
      </p:sp>
    </p:spTree>
    <p:extLst>
      <p:ext uri="{BB962C8B-B14F-4D97-AF65-F5344CB8AC3E}">
        <p14:creationId xmlns:p14="http://schemas.microsoft.com/office/powerpoint/2010/main" val="180331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img2.goodfon.com/original/1920x1200/e/11/tekstura-bumaga-ogo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img2.goodfon.com/original/1280x1024/e/11/tekstura-bumaga-ogon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21261981">
            <a:off x="1088622" y="2187508"/>
            <a:ext cx="745909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/>
              <a:t>Деятельность гостиниц относится к предмету регулирования закона РФ «Об основах туристской деятельности в Российской Федерации», в том числе в части определения порядка классификации объектов туристской индустрии.</a:t>
            </a:r>
          </a:p>
          <a:p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2572540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>
                <a:solidFill>
                  <a:prstClr val="black"/>
                </a:solidFill>
                <a:cs typeface="Times New Roman" pitchFamily="18" charset="0"/>
              </a:rPr>
              <a:t>Основные положения Правил предоставления гостиничных услуг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i="1" dirty="0">
                <a:solidFill>
                  <a:srgbClr val="000000"/>
                </a:solidFill>
                <a:latin typeface="Georgia" panose="02040502050405020303" pitchFamily="18" charset="0"/>
              </a:rPr>
              <a:t>Пунктом  27 Правил предоставления гостиничных услуг </a:t>
            </a:r>
            <a:r>
              <a:rPr lang="ru-RU" b="1" i="1" dirty="0">
                <a:solidFill>
                  <a:srgbClr val="000000"/>
                </a:solidFill>
                <a:latin typeface="Georgia" panose="02040502050405020303" pitchFamily="18" charset="0"/>
              </a:rPr>
              <a:t>специально перечислены услуги</a:t>
            </a:r>
            <a:r>
              <a:rPr lang="ru-RU" i="1" dirty="0">
                <a:solidFill>
                  <a:srgbClr val="000000"/>
                </a:solidFill>
                <a:latin typeface="Georgia" panose="02040502050405020303" pitchFamily="18" charset="0"/>
              </a:rPr>
              <a:t>, которые должны предоставляться постояльцу </a:t>
            </a:r>
            <a:r>
              <a:rPr lang="ru-RU" b="1" i="1" dirty="0">
                <a:solidFill>
                  <a:srgbClr val="000000"/>
                </a:solidFill>
                <a:latin typeface="Georgia" panose="02040502050405020303" pitchFamily="18" charset="0"/>
              </a:rPr>
              <a:t>без взимания дополнительной платы (сверх цены места в гостинице):</a:t>
            </a:r>
            <a:endParaRPr lang="ru-RU" i="1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Georgia" panose="02040502050405020303" pitchFamily="18" charset="0"/>
              </a:rPr>
              <a:t>- вызов скорой помощи;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Georgia" panose="02040502050405020303" pitchFamily="18" charset="0"/>
              </a:rPr>
              <a:t>- пользование медицинской аптечкой;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Georgia" panose="02040502050405020303" pitchFamily="18" charset="0"/>
              </a:rPr>
              <a:t>- доставка в номер корреспонденции, адресованной постояльцу, по ее получении;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Georgia" panose="02040502050405020303" pitchFamily="18" charset="0"/>
              </a:rPr>
              <a:t>- побудка к определенному времени;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Georgia" panose="02040502050405020303" pitchFamily="18" charset="0"/>
              </a:rPr>
              <a:t>- предоставление кипятка, иголок, ниток, одного комплекта посуды и столовых приборов.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9486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en-US" dirty="0" smtClean="0"/>
              <a:t>https</a:t>
            </a:r>
            <a:r>
              <a:rPr lang="en-US" dirty="0"/>
              <a:t>://base.garant.ru/74929324/#friends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8194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008111"/>
          </a:xfrm>
        </p:spPr>
        <p:txBody>
          <a:bodyPr>
            <a:noAutofit/>
          </a:bodyPr>
          <a:lstStyle/>
          <a:p>
            <a:r>
              <a:rPr lang="ru-RU" sz="2800" b="1" i="1" dirty="0">
                <a:latin typeface="Times New Roman" pitchFamily="18" charset="0"/>
                <a:ea typeface="+mn-ea"/>
                <a:cs typeface="Times New Roman" pitchFamily="18" charset="0"/>
              </a:rPr>
              <a:t>Основные положения Правил предоставления гостиничных услуг</a:t>
            </a:r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496944" cy="4464496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определяют </a:t>
            </a:r>
            <a:r>
              <a:rPr lang="ru-RU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обязанности и права гостиницы и 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постояльца</a:t>
            </a:r>
          </a:p>
          <a:p>
            <a:endParaRPr lang="ru-RU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определяют </a:t>
            </a:r>
            <a:r>
              <a:rPr lang="ru-RU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основания и порядок предъявления 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претензий</a:t>
            </a:r>
          </a:p>
          <a:p>
            <a:endParaRPr lang="ru-RU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определяют </a:t>
            </a:r>
            <a:r>
              <a:rPr lang="ru-RU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ответственность за нарушения обязанностей и причинение 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вреда</a:t>
            </a:r>
          </a:p>
          <a:p>
            <a:endParaRPr lang="ru-RU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другие </a:t>
            </a:r>
            <a:r>
              <a:rPr lang="ru-RU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</a:p>
          <a:p>
            <a:endPara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3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72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Основные положения Правил предоставления гостиничных услуг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i="1" dirty="0" smtClean="0"/>
          </a:p>
          <a:p>
            <a:pPr marL="0" indent="0" algn="ctr">
              <a:buNone/>
            </a:pPr>
            <a:endParaRPr lang="ru-RU" i="1" dirty="0"/>
          </a:p>
          <a:p>
            <a:pPr marL="0" indent="0" algn="ctr">
              <a:buNone/>
            </a:pPr>
            <a:endParaRPr lang="ru-RU" i="1" dirty="0" smtClean="0"/>
          </a:p>
          <a:p>
            <a:pPr marL="0" indent="0" algn="ctr">
              <a:buNone/>
            </a:pPr>
            <a:r>
              <a:rPr lang="ru-RU" i="1" dirty="0" smtClean="0"/>
              <a:t>В </a:t>
            </a:r>
            <a:r>
              <a:rPr lang="ru-RU" i="1" dirty="0"/>
              <a:t>соответствии с п.2 Правил их действие распространяется на деятельность гостиниц и иных средств размещения. </a:t>
            </a:r>
          </a:p>
        </p:txBody>
      </p:sp>
    </p:spTree>
    <p:extLst>
      <p:ext uri="{BB962C8B-B14F-4D97-AF65-F5344CB8AC3E}">
        <p14:creationId xmlns:p14="http://schemas.microsoft.com/office/powerpoint/2010/main" val="950706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Основные положения Правил предоставления гостиничных услуг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3600" i="1" dirty="0"/>
              <a:t>Правила не применяются в отношении деятельности молодежных туристских лагерей и туристских баз, кемпингов, детских лагерей, ведомственных общежитий, сдачи внаем для временного проживания меблированных комнат, а также деятельности по предоставлению мест для временного проживания в железнодорожных спальных вагонах и прочих транспортных средствах. </a:t>
            </a:r>
          </a:p>
        </p:txBody>
      </p:sp>
    </p:spTree>
    <p:extLst>
      <p:ext uri="{BB962C8B-B14F-4D97-AF65-F5344CB8AC3E}">
        <p14:creationId xmlns:p14="http://schemas.microsoft.com/office/powerpoint/2010/main" val="2627796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528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Основные положения Правил предоставления гостиничных услуг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300" i="1" dirty="0"/>
              <a:t>Новые Правила содержат более детально разработанный понятийный аппарат: </a:t>
            </a:r>
          </a:p>
          <a:p>
            <a:pPr algn="ctr">
              <a:buFontTx/>
              <a:buChar char="-"/>
            </a:pPr>
            <a:r>
              <a:rPr lang="ru-RU" sz="3300" i="1" dirty="0" smtClean="0"/>
              <a:t>«</a:t>
            </a:r>
            <a:r>
              <a:rPr lang="ru-RU" sz="3300" i="1" dirty="0"/>
              <a:t>гостиничные услуги</a:t>
            </a:r>
            <a:r>
              <a:rPr lang="ru-RU" sz="3300" i="1" dirty="0" smtClean="0"/>
              <a:t>»</a:t>
            </a:r>
          </a:p>
          <a:p>
            <a:pPr marL="0" indent="0" algn="ctr">
              <a:buNone/>
            </a:pPr>
            <a:r>
              <a:rPr lang="ru-RU" sz="3300" i="1" dirty="0" smtClean="0"/>
              <a:t> - «</a:t>
            </a:r>
            <a:r>
              <a:rPr lang="ru-RU" sz="3300" i="1" dirty="0"/>
              <a:t>цена номера</a:t>
            </a:r>
            <a:r>
              <a:rPr lang="ru-RU" sz="3300" i="1" dirty="0" smtClean="0"/>
              <a:t>»</a:t>
            </a:r>
          </a:p>
          <a:p>
            <a:pPr marL="0" indent="0" algn="ctr">
              <a:buNone/>
            </a:pPr>
            <a:r>
              <a:rPr lang="ru-RU" sz="3300" i="1" dirty="0" smtClean="0"/>
              <a:t>- «</a:t>
            </a:r>
            <a:r>
              <a:rPr lang="ru-RU" sz="3300" i="1" dirty="0"/>
              <a:t>малое средство размещения» </a:t>
            </a:r>
            <a:r>
              <a:rPr lang="ru-RU" sz="3300" i="1" dirty="0" smtClean="0"/>
              <a:t>«</a:t>
            </a:r>
            <a:r>
              <a:rPr lang="ru-RU" sz="3300" i="1" dirty="0"/>
              <a:t>бронирование», «</a:t>
            </a:r>
            <a:r>
              <a:rPr lang="ru-RU" sz="3300" i="1" dirty="0" smtClean="0"/>
              <a:t>расчетный. </a:t>
            </a:r>
            <a:r>
              <a:rPr lang="ru-RU" sz="3300" i="1" dirty="0"/>
              <a:t>час» и </a:t>
            </a:r>
            <a:r>
              <a:rPr lang="ru-RU" sz="3300" i="1" dirty="0" smtClean="0"/>
              <a:t>др.</a:t>
            </a:r>
            <a:endParaRPr lang="ru-RU" sz="3300" i="1" dirty="0"/>
          </a:p>
        </p:txBody>
      </p:sp>
    </p:spTree>
    <p:extLst>
      <p:ext uri="{BB962C8B-B14F-4D97-AF65-F5344CB8AC3E}">
        <p14:creationId xmlns:p14="http://schemas.microsoft.com/office/powerpoint/2010/main" val="1690101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Основные положения Правил предоставления гостиничных услуг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3300" i="1" dirty="0" smtClean="0"/>
          </a:p>
          <a:p>
            <a:pPr marL="0" indent="0" algn="ctr">
              <a:buNone/>
            </a:pPr>
            <a:r>
              <a:rPr lang="ru-RU" sz="3300" i="1" dirty="0" smtClean="0"/>
              <a:t>Правила </a:t>
            </a:r>
            <a:r>
              <a:rPr lang="ru-RU" sz="3300" i="1" dirty="0"/>
              <a:t>предоставления гостиничных услуг содержат ряд специальных норм, обеспечивающих, прежде всего,  защиту интересов постояльца при заключении, изменении и прекращении договора об оказании гостиничных услуг.</a:t>
            </a:r>
          </a:p>
        </p:txBody>
      </p:sp>
    </p:spTree>
    <p:extLst>
      <p:ext uri="{BB962C8B-B14F-4D97-AF65-F5344CB8AC3E}">
        <p14:creationId xmlns:p14="http://schemas.microsoft.com/office/powerpoint/2010/main" val="239032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Основные положения Правил предоставления гостиничных услуг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2400" i="1" dirty="0" smtClean="0">
                <a:solidFill>
                  <a:srgbClr val="000000"/>
                </a:solidFill>
              </a:rPr>
              <a:t>определяют </a:t>
            </a:r>
            <a:r>
              <a:rPr lang="ru-RU" sz="2400" i="1" dirty="0">
                <a:solidFill>
                  <a:srgbClr val="000000"/>
                </a:solidFill>
              </a:rPr>
              <a:t>правила бронирования номеров в гостиницах- введены понятия «гарантированное» и </a:t>
            </a:r>
            <a:r>
              <a:rPr lang="ru-RU" sz="2400" i="1" dirty="0" smtClean="0">
                <a:solidFill>
                  <a:srgbClr val="000000"/>
                </a:solidFill>
              </a:rPr>
              <a:t>негарантированное</a:t>
            </a:r>
            <a:r>
              <a:rPr lang="ru-RU" sz="2400" i="1" dirty="0">
                <a:solidFill>
                  <a:srgbClr val="000000"/>
                </a:solidFill>
              </a:rPr>
              <a:t>» </a:t>
            </a:r>
            <a:r>
              <a:rPr lang="ru-RU" sz="2400" i="1" dirty="0" smtClean="0">
                <a:solidFill>
                  <a:srgbClr val="000000"/>
                </a:solidFill>
              </a:rPr>
              <a:t>бронирование</a:t>
            </a:r>
          </a:p>
          <a:p>
            <a:pPr marL="0" indent="0">
              <a:buNone/>
            </a:pPr>
            <a:r>
              <a:rPr lang="ru-RU" sz="2400" i="1" dirty="0"/>
              <a:t>Согласно п.14 Правил предоставления гостиничных услуг бронирование может быть осуществлено в любой форме, в том числе путем составления документа, подписанного двумя сторонами, а также путем принятия заявки на бронирование (далее - заявка) посредством почтовой, телефонной и иной связи, позволяющей установить, что заявка исходит от потребителя или заказчика. Форма заявки устанавливается исполнителем (т.е. администрацией гостиницы).</a:t>
            </a:r>
          </a:p>
        </p:txBody>
      </p:sp>
    </p:spTree>
    <p:extLst>
      <p:ext uri="{BB962C8B-B14F-4D97-AF65-F5344CB8AC3E}">
        <p14:creationId xmlns:p14="http://schemas.microsoft.com/office/powerpoint/2010/main" val="309823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392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i="1" dirty="0">
                <a:latin typeface="+mn-lt"/>
                <a:cs typeface="Times New Roman" pitchFamily="18" charset="0"/>
              </a:rPr>
              <a:t>Основные положения Правил предоставления гостиничных услуг</a:t>
            </a:r>
            <a:endParaRPr lang="ru-RU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i="1" dirty="0"/>
              <a:t>Правила предоставления гостиничных услуг содержат условия о перечне и способах доведения до постояльцев информации об условиях предоставления гостиничных услуг</a:t>
            </a:r>
            <a:r>
              <a:rPr lang="ru-RU" i="1" dirty="0" smtClean="0"/>
              <a:t>. К </a:t>
            </a:r>
            <a:r>
              <a:rPr lang="ru-RU" i="1" dirty="0"/>
              <a:t>такой информации, согласно пункту 10 действующих Правил предоставления гостиничных услуг, относится:</a:t>
            </a:r>
          </a:p>
        </p:txBody>
      </p:sp>
    </p:spTree>
    <p:extLst>
      <p:ext uri="{BB962C8B-B14F-4D97-AF65-F5344CB8AC3E}">
        <p14:creationId xmlns:p14="http://schemas.microsoft.com/office/powerpoint/2010/main" val="38068425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799</Words>
  <Application>Microsoft Office PowerPoint</Application>
  <PresentationFormat>Экран (4:3)</PresentationFormat>
  <Paragraphs>86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Нормативно-правовое регулирование гостиничной деятельности</vt:lpstr>
      <vt:lpstr>Презентация PowerPoint</vt:lpstr>
      <vt:lpstr>Основные положения Правил предоставления гостиничных услуг</vt:lpstr>
      <vt:lpstr>Основные положения Правил предоставления гостиничных услуг</vt:lpstr>
      <vt:lpstr>Основные положения Правил предоставления гостиничных услуг</vt:lpstr>
      <vt:lpstr>Основные положения Правил предоставления гостиничных услуг</vt:lpstr>
      <vt:lpstr>Основные положения Правил предоставления гостиничных услуг</vt:lpstr>
      <vt:lpstr>Основные положения Правил предоставления гостиничных услуг</vt:lpstr>
      <vt:lpstr>Основные положения Правил предоставления гостиничных услуг</vt:lpstr>
      <vt:lpstr>Основные положения Правил предоставления гостиничных услуг</vt:lpstr>
      <vt:lpstr>Основные положения Правил предоставления гостиничных услуг</vt:lpstr>
      <vt:lpstr>Основные положения Правил предоставления гостиничных услуг</vt:lpstr>
      <vt:lpstr>Основные положения Правил предоставления гостиничных услуг</vt:lpstr>
      <vt:lpstr>Основные положения Правил предоставления гостиничных услуг</vt:lpstr>
      <vt:lpstr>Основные положения Правил предоставления гостиничных услуг</vt:lpstr>
      <vt:lpstr>Основные положения Правил предоставления гостиничных услуг</vt:lpstr>
      <vt:lpstr>Основные положения Правил предоставления гостиничных услуг</vt:lpstr>
      <vt:lpstr>Основные положения Правил предоставления гостиничных услуг</vt:lpstr>
      <vt:lpstr>Основные положения Правил предоставления гостиничных услуг</vt:lpstr>
      <vt:lpstr>Основные положения Правил предоставления гостиничных услуг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Yasen</cp:lastModifiedBy>
  <cp:revision>46</cp:revision>
  <dcterms:modified xsi:type="dcterms:W3CDTF">2021-07-04T17:40:35Z</dcterms:modified>
</cp:coreProperties>
</file>