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5" r:id="rId16"/>
    <p:sldId id="276" r:id="rId17"/>
    <p:sldId id="272" r:id="rId18"/>
    <p:sldId id="273" r:id="rId19"/>
    <p:sldId id="277" r:id="rId20"/>
    <p:sldId id="278" r:id="rId21"/>
    <p:sldId id="279" r:id="rId22"/>
    <p:sldId id="280" r:id="rId23"/>
    <p:sldId id="281" r:id="rId24"/>
    <p:sldId id="282" r:id="rId25"/>
    <p:sldId id="283" r:id="rId26"/>
    <p:sldId id="284" r:id="rId27"/>
    <p:sldId id="28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1EB5148-1A7B-4553-8C6C-D4B95ECDB566}"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399962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1EB5148-1A7B-4553-8C6C-D4B95ECDB566}" type="datetimeFigureOut">
              <a:rPr lang="ru-RU" smtClean="0"/>
              <a:t>08.10.2020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317799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01EB5148-1A7B-4553-8C6C-D4B95ECDB566}"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4252714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01EB5148-1A7B-4553-8C6C-D4B95ECDB566}"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83104A-C7EA-4CF4-80BC-47FFBB2D4AE1}"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23381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1EB5148-1A7B-4553-8C6C-D4B95ECDB566}"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852885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1EB5148-1A7B-4553-8C6C-D4B95ECDB566}" type="datetimeFigureOut">
              <a:rPr lang="ru-RU" smtClean="0"/>
              <a:t>08.10.2020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3069917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1EB5148-1A7B-4553-8C6C-D4B95ECDB566}" type="datetimeFigureOut">
              <a:rPr lang="ru-RU" smtClean="0"/>
              <a:t>08.10.2020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37365384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1EB5148-1A7B-4553-8C6C-D4B95ECDB566}"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2226199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1EB5148-1A7B-4553-8C6C-D4B95ECDB566}"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138691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01EB5148-1A7B-4553-8C6C-D4B95ECDB566}"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3310413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1EB5148-1A7B-4553-8C6C-D4B95ECDB566}"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4049940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1EB5148-1A7B-4553-8C6C-D4B95ECDB566}" type="datetimeFigureOut">
              <a:rPr lang="ru-RU" smtClean="0"/>
              <a:t>08.10.2020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3976931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1EB5148-1A7B-4553-8C6C-D4B95ECDB566}" type="datetimeFigureOut">
              <a:rPr lang="ru-RU" smtClean="0"/>
              <a:t>08.10.2020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334876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01EB5148-1A7B-4553-8C6C-D4B95ECDB566}" type="datetimeFigureOut">
              <a:rPr lang="ru-RU" smtClean="0"/>
              <a:t>08.10.2020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2903740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1EB5148-1A7B-4553-8C6C-D4B95ECDB566}" type="datetimeFigureOut">
              <a:rPr lang="ru-RU" smtClean="0"/>
              <a:t>08.10.2020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1754995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01EB5148-1A7B-4553-8C6C-D4B95ECDB566}" type="datetimeFigureOut">
              <a:rPr lang="ru-RU" smtClean="0"/>
              <a:t>08.10.2020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1859481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1EB5148-1A7B-4553-8C6C-D4B95ECDB566}" type="datetimeFigureOut">
              <a:rPr lang="ru-RU" smtClean="0"/>
              <a:t>08.10.2020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D83104A-C7EA-4CF4-80BC-47FFBB2D4AE1}" type="slidenum">
              <a:rPr lang="ru-RU" smtClean="0"/>
              <a:t>‹#›</a:t>
            </a:fld>
            <a:endParaRPr lang="ru-RU"/>
          </a:p>
        </p:txBody>
      </p:sp>
    </p:spTree>
    <p:extLst>
      <p:ext uri="{BB962C8B-B14F-4D97-AF65-F5344CB8AC3E}">
        <p14:creationId xmlns:p14="http://schemas.microsoft.com/office/powerpoint/2010/main" val="2891047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1EB5148-1A7B-4553-8C6C-D4B95ECDB566}" type="datetimeFigureOut">
              <a:rPr lang="ru-RU" smtClean="0"/>
              <a:t>08.10.2020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83104A-C7EA-4CF4-80BC-47FFBB2D4AE1}" type="slidenum">
              <a:rPr lang="ru-RU" smtClean="0"/>
              <a:t>‹#›</a:t>
            </a:fld>
            <a:endParaRPr lang="ru-RU"/>
          </a:p>
        </p:txBody>
      </p:sp>
    </p:spTree>
    <p:extLst>
      <p:ext uri="{BB962C8B-B14F-4D97-AF65-F5344CB8AC3E}">
        <p14:creationId xmlns:p14="http://schemas.microsoft.com/office/powerpoint/2010/main" val="325710508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67910" y="825909"/>
            <a:ext cx="8825658" cy="2388143"/>
          </a:xfrm>
        </p:spPr>
        <p:txBody>
          <a:bodyPr/>
          <a:lstStyle/>
          <a:p>
            <a:pPr algn="ctr"/>
            <a:r>
              <a:rPr lang="ru-RU" sz="5400" b="1" dirty="0">
                <a:solidFill>
                  <a:schemeClr val="tx1"/>
                </a:solidFill>
                <a:latin typeface="Times New Roman" panose="02020603050405020304" pitchFamily="18" charset="0"/>
                <a:cs typeface="Times New Roman" panose="02020603050405020304" pitchFamily="18" charset="0"/>
              </a:rPr>
              <a:t>Тема 10. Качественное обслуживание клиентов</a:t>
            </a:r>
            <a:r>
              <a:rPr lang="ru-RU" sz="5400" b="1" dirty="0">
                <a:latin typeface="Times New Roman" panose="02020603050405020304" pitchFamily="18" charset="0"/>
                <a:cs typeface="Times New Roman" panose="02020603050405020304" pitchFamily="18" charset="0"/>
              </a:rPr>
              <a:t/>
            </a:r>
            <a:br>
              <a:rPr lang="ru-RU" sz="5400" b="1" dirty="0">
                <a:latin typeface="Times New Roman" panose="02020603050405020304" pitchFamily="18" charset="0"/>
                <a:cs typeface="Times New Roman" panose="02020603050405020304" pitchFamily="18" charset="0"/>
              </a:rPr>
            </a:br>
            <a:endParaRPr lang="ru-RU" sz="54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39213" y="3066569"/>
            <a:ext cx="11651226" cy="3677264"/>
          </a:xfrm>
        </p:spPr>
        <p:txBody>
          <a:bodyPr>
            <a:normAutofit/>
          </a:bodyPr>
          <a:lstStyle/>
          <a:p>
            <a:pPr algn="just"/>
            <a:r>
              <a:rPr lang="ru-RU" sz="2400" b="1" dirty="0">
                <a:solidFill>
                  <a:schemeClr val="tx1"/>
                </a:solidFill>
                <a:latin typeface="Times New Roman" panose="02020603050405020304" pitchFamily="18" charset="0"/>
                <a:cs typeface="Times New Roman" panose="02020603050405020304" pitchFamily="18" charset="0"/>
              </a:rPr>
              <a:t>1. Сущность понятия и система оценки качественного обслуживания клиентов.</a:t>
            </a:r>
          </a:p>
          <a:p>
            <a:pPr algn="just"/>
            <a:r>
              <a:rPr lang="ru-RU" sz="2400" b="1" dirty="0">
                <a:solidFill>
                  <a:schemeClr val="tx1"/>
                </a:solidFill>
                <a:latin typeface="Times New Roman" panose="02020603050405020304" pitchFamily="18" charset="0"/>
                <a:cs typeface="Times New Roman" panose="02020603050405020304" pitchFamily="18" charset="0"/>
              </a:rPr>
              <a:t>2. Требования клиентов к обслуживанию.</a:t>
            </a:r>
          </a:p>
          <a:p>
            <a:pPr algn="just"/>
            <a:r>
              <a:rPr lang="ru-RU" sz="2400" b="1" dirty="0">
                <a:solidFill>
                  <a:schemeClr val="tx1"/>
                </a:solidFill>
                <a:latin typeface="Times New Roman" panose="02020603050405020304" pitchFamily="18" charset="0"/>
                <a:cs typeface="Times New Roman" panose="02020603050405020304" pitchFamily="18" charset="0"/>
              </a:rPr>
              <a:t>3. Стороны обслуживания.</a:t>
            </a:r>
          </a:p>
          <a:p>
            <a:pPr algn="just"/>
            <a:r>
              <a:rPr lang="ru-RU" sz="2400" b="1" dirty="0">
                <a:solidFill>
                  <a:schemeClr val="tx1"/>
                </a:solidFill>
                <a:latin typeface="Times New Roman" panose="02020603050405020304" pitchFamily="18" charset="0"/>
                <a:cs typeface="Times New Roman" panose="02020603050405020304" pitchFamily="18" charset="0"/>
              </a:rPr>
              <a:t>4. Система оценки качественного обслуживания.</a:t>
            </a:r>
          </a:p>
          <a:p>
            <a:endParaRPr lang="ru-RU" dirty="0"/>
          </a:p>
        </p:txBody>
      </p:sp>
    </p:spTree>
    <p:extLst>
      <p:ext uri="{BB962C8B-B14F-4D97-AF65-F5344CB8AC3E}">
        <p14:creationId xmlns:p14="http://schemas.microsoft.com/office/powerpoint/2010/main" val="3991066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294967" y="471948"/>
            <a:ext cx="11665974" cy="6238568"/>
          </a:xfrm>
        </p:spPr>
        <p:txBody>
          <a:bodyPr>
            <a:noAutofit/>
          </a:bodyPr>
          <a:lstStyle/>
          <a:p>
            <a:pPr marL="0" indent="0" algn="just">
              <a:lnSpc>
                <a:spcPct val="150000"/>
              </a:lnSpc>
              <a:buNone/>
            </a:pPr>
            <a:r>
              <a:rPr lang="ru-RU" sz="2400" dirty="0">
                <a:latin typeface="Times New Roman" panose="02020603050405020304" pitchFamily="18" charset="0"/>
                <a:cs typeface="Times New Roman" panose="02020603050405020304" pitchFamily="18" charset="0"/>
              </a:rPr>
              <a:t>3. </a:t>
            </a:r>
            <a:r>
              <a:rPr lang="ru-RU" sz="2400" i="1" dirty="0">
                <a:latin typeface="Times New Roman" panose="02020603050405020304" pitchFamily="18" charset="0"/>
                <a:cs typeface="Times New Roman" panose="02020603050405020304" pitchFamily="18" charset="0"/>
              </a:rPr>
              <a:t>Потребность ощущать себя комфортно</a:t>
            </a:r>
            <a:r>
              <a:rPr lang="ru-RU" sz="2400" dirty="0">
                <a:latin typeface="Times New Roman" panose="02020603050405020304" pitchFamily="18" charset="0"/>
                <a:cs typeface="Times New Roman" panose="02020603050405020304" pitchFamily="18" charset="0"/>
              </a:rPr>
              <a:t>. Например, эта потребность может быть удовлетворена за счет специально оборудованных мест для ожидания рядом с примерочными (для сопровождающих дам мужчин). Или можно установить дополнительное зеркало, чтобы в магазине одежды у девушки была возможность увидеть «вид сзади». Поставив себя на место клиента, вы всегда имеете возможность оценить, насколько комфортно вы себя чувствуете, и чего вам не хватает.</a:t>
            </a:r>
          </a:p>
          <a:p>
            <a:pPr marL="0" indent="0" algn="just">
              <a:lnSpc>
                <a:spcPct val="150000"/>
              </a:lnSpc>
              <a:buNone/>
            </a:pPr>
            <a:r>
              <a:rPr lang="ru-RU" sz="2400" dirty="0">
                <a:latin typeface="Times New Roman" panose="02020603050405020304" pitchFamily="18" charset="0"/>
                <a:cs typeface="Times New Roman" panose="02020603050405020304" pitchFamily="18" charset="0"/>
              </a:rPr>
              <a:t>4.  </a:t>
            </a:r>
            <a:r>
              <a:rPr lang="ru-RU" sz="2400" i="1" dirty="0">
                <a:latin typeface="Times New Roman" panose="02020603050405020304" pitchFamily="18" charset="0"/>
                <a:cs typeface="Times New Roman" panose="02020603050405020304" pitchFamily="18" charset="0"/>
              </a:rPr>
              <a:t> Потребность быть понятым</a:t>
            </a:r>
            <a:r>
              <a:rPr lang="ru-RU" sz="2400" dirty="0">
                <a:latin typeface="Times New Roman" panose="02020603050405020304" pitchFamily="18" charset="0"/>
                <a:cs typeface="Times New Roman" panose="02020603050405020304" pitchFamily="18" charset="0"/>
              </a:rPr>
              <a:t>. Это значит, что клиент хочет, чтобы его в первую очередь слышали и если, например, женщина с порога говорит, что ей нужен строгий деловой брючный костюм, не надо предлагать ей шифоновый с юбкой, настаивая, что к ее фигуре и ногам это «Ой как будет хорошо!». И что деловой костюм – это скучно.</a:t>
            </a:r>
          </a:p>
        </p:txBody>
      </p:sp>
    </p:spTree>
    <p:extLst>
      <p:ext uri="{BB962C8B-B14F-4D97-AF65-F5344CB8AC3E}">
        <p14:creationId xmlns:p14="http://schemas.microsoft.com/office/powerpoint/2010/main" val="1373589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5303" y="1002891"/>
            <a:ext cx="11665975" cy="6312310"/>
          </a:xfrm>
        </p:spPr>
        <p:txBody>
          <a:bodyPr>
            <a:noAutofit/>
          </a:bodyPr>
          <a:lstStyle/>
          <a:p>
            <a:pPr marL="0" indent="0" algn="just">
              <a:buNone/>
            </a:pPr>
            <a:r>
              <a:rPr lang="ru-RU" sz="2200" dirty="0">
                <a:latin typeface="Times New Roman" panose="02020603050405020304" pitchFamily="18" charset="0"/>
                <a:cs typeface="Times New Roman" panose="02020603050405020304" pitchFamily="18" charset="0"/>
              </a:rPr>
              <a:t>5.  </a:t>
            </a:r>
            <a:r>
              <a:rPr lang="ru-RU" sz="2200" i="1" dirty="0">
                <a:latin typeface="Times New Roman" panose="02020603050405020304" pitchFamily="18" charset="0"/>
                <a:cs typeface="Times New Roman" panose="02020603050405020304" pitchFamily="18" charset="0"/>
              </a:rPr>
              <a:t> Потребность в помощи и содействии</a:t>
            </a:r>
            <a:r>
              <a:rPr lang="ru-RU" sz="2200" dirty="0">
                <a:latin typeface="Times New Roman" panose="02020603050405020304" pitchFamily="18" charset="0"/>
                <a:cs typeface="Times New Roman" panose="02020603050405020304" pitchFamily="18" charset="0"/>
              </a:rPr>
              <a:t>: Клиент не обязан разбираться в товаре на все сто. Ему необходима помощь как в ориентировке (в том, что ему больше подойдет), так и при принятии решения. Иногда, не правильно истолковывая эту потребность клиента, на клиента пытаются «давить», не давая ему времени на принятие решения. Все жесты и мимика продавца в таком случае выказывают нетерпение. Или, когда клиенту требуется несколько минут тишины, чтобы сосредоточиться, принимая решение, продавец, боясь, что клиент слишком долго думает и непонятно, что он может себе надумать, не замолкает ни на минуту, засыпает клиента всеми преимуществами товара, чем только раздражает клиента</a:t>
            </a:r>
            <a:r>
              <a:rPr lang="ru-RU" sz="2200" dirty="0" smtClean="0">
                <a:latin typeface="Times New Roman" panose="02020603050405020304" pitchFamily="18" charset="0"/>
                <a:cs typeface="Times New Roman" panose="02020603050405020304" pitchFamily="18" charset="0"/>
              </a:rPr>
              <a:t>.</a:t>
            </a:r>
          </a:p>
          <a:p>
            <a:pPr marL="0" indent="0" algn="just">
              <a:buNone/>
            </a:pPr>
            <a:endParaRPr lang="ru-RU" sz="2200" dirty="0">
              <a:latin typeface="Times New Roman" panose="02020603050405020304" pitchFamily="18" charset="0"/>
              <a:cs typeface="Times New Roman" panose="02020603050405020304" pitchFamily="18" charset="0"/>
            </a:endParaRPr>
          </a:p>
          <a:p>
            <a:pPr marL="0" indent="0" algn="just">
              <a:buNone/>
            </a:pPr>
            <a:r>
              <a:rPr lang="ru-RU" sz="2200" dirty="0">
                <a:latin typeface="Times New Roman" panose="02020603050405020304" pitchFamily="18" charset="0"/>
                <a:cs typeface="Times New Roman" panose="02020603050405020304" pitchFamily="18" charset="0"/>
              </a:rPr>
              <a:t>6. </a:t>
            </a:r>
            <a:r>
              <a:rPr lang="ru-RU" sz="2200" i="1" dirty="0">
                <a:latin typeface="Times New Roman" panose="02020603050405020304" pitchFamily="18" charset="0"/>
                <a:cs typeface="Times New Roman" panose="02020603050405020304" pitchFamily="18" charset="0"/>
              </a:rPr>
              <a:t> Потребность чувствовать свою важность</a:t>
            </a:r>
            <a:r>
              <a:rPr lang="ru-RU" sz="2200" dirty="0">
                <a:latin typeface="Times New Roman" panose="02020603050405020304" pitchFamily="18" charset="0"/>
                <a:cs typeface="Times New Roman" panose="02020603050405020304" pitchFamily="18" charset="0"/>
              </a:rPr>
              <a:t>. Дать клиенту почувствовать свою важность можно с помощью внимательного отношения к его мнению, к его выбору, к его пожеланиям к ассортименту, сервису. Важно внимательно слушать клиента, уточнять его пожелания, показывать, что его мнение постараются учесть. Кроме того, это можно осуществить за счет мини-опросов клиентов или проведения фокус – групп для постоянных клиентов</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8742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4464" y="707922"/>
            <a:ext cx="11592233" cy="5938683"/>
          </a:xfrm>
        </p:spPr>
        <p:txBody>
          <a:bodyPr>
            <a:normAutofit/>
          </a:bodyPr>
          <a:lstStyle/>
          <a:p>
            <a:pPr marL="0" indent="0" algn="just">
              <a:buNone/>
            </a:pPr>
            <a:r>
              <a:rPr lang="ru-RU" sz="2400" dirty="0">
                <a:latin typeface="Times New Roman" panose="02020603050405020304" pitchFamily="18" charset="0"/>
                <a:cs typeface="Times New Roman" panose="02020603050405020304" pitchFamily="18" charset="0"/>
              </a:rPr>
              <a:t>7.  </a:t>
            </a:r>
            <a:r>
              <a:rPr lang="ru-RU" sz="2400" i="1" dirty="0">
                <a:latin typeface="Times New Roman" panose="02020603050405020304" pitchFamily="18" charset="0"/>
                <a:cs typeface="Times New Roman" panose="02020603050405020304" pitchFamily="18" charset="0"/>
              </a:rPr>
              <a:t> Потребность быть узнаваемым и запоминаемым</a:t>
            </a:r>
            <a:r>
              <a:rPr lang="ru-RU" sz="2400" dirty="0">
                <a:latin typeface="Times New Roman" panose="02020603050405020304" pitchFamily="18" charset="0"/>
                <a:cs typeface="Times New Roman" panose="02020603050405020304" pitchFamily="18" charset="0"/>
              </a:rPr>
              <a:t>. Постоянным клиентам важно, чтобы их узнавали. Если клиент называет этот магазин своим любимым, то важно соответствующее отношение со стороны персонала магазина к постоянному клиенту</a:t>
            </a:r>
            <a:r>
              <a:rPr lang="ru-RU" sz="2400" dirty="0" smtClean="0">
                <a:latin typeface="Times New Roman" panose="02020603050405020304" pitchFamily="18" charset="0"/>
                <a:cs typeface="Times New Roman" panose="02020603050405020304" pitchFamily="18" charset="0"/>
              </a:rPr>
              <a:t>.</a:t>
            </a:r>
          </a:p>
          <a:p>
            <a:pPr marL="0" indent="0" algn="just">
              <a:buNone/>
            </a:pPr>
            <a:endParaRPr lang="ru-RU" sz="2400" dirty="0" smtClean="0">
              <a:latin typeface="Times New Roman" panose="02020603050405020304" pitchFamily="18" charset="0"/>
              <a:cs typeface="Times New Roman" panose="02020603050405020304" pitchFamily="18" charset="0"/>
            </a:endParaRPr>
          </a:p>
          <a:p>
            <a:pPr marL="0" indent="0" algn="just">
              <a:buNone/>
            </a:pPr>
            <a:r>
              <a:rPr lang="ru-RU" sz="2400" dirty="0">
                <a:latin typeface="Times New Roman" panose="02020603050405020304" pitchFamily="18" charset="0"/>
                <a:cs typeface="Times New Roman" panose="02020603050405020304" pitchFamily="18" charset="0"/>
              </a:rPr>
              <a:t>8.  </a:t>
            </a:r>
            <a:r>
              <a:rPr lang="ru-RU" sz="2400" i="1" dirty="0">
                <a:latin typeface="Times New Roman" panose="02020603050405020304" pitchFamily="18" charset="0"/>
                <a:cs typeface="Times New Roman" panose="02020603050405020304" pitchFamily="18" charset="0"/>
              </a:rPr>
              <a:t>Потребность в уважении</a:t>
            </a:r>
            <a:r>
              <a:rPr lang="ru-RU" sz="2400" dirty="0">
                <a:latin typeface="Times New Roman" panose="02020603050405020304" pitchFamily="18" charset="0"/>
                <a:cs typeface="Times New Roman" panose="02020603050405020304" pitchFamily="18" charset="0"/>
              </a:rPr>
              <a:t>. Это основная потребность любого человека. Можно сказать, что все вышеперечисленные потребности сконцентрированы в ней и являются вариациями на тему. Клиента не надо учить или воспитывать, клиента нужно принимать со всеми его недостатками и особенностями. Клиента нельзя упрекать и, тем более, угрожать («Если вы в следующий раз доведете себя (машину, технику и т.п.) до такого состояния, мы уже не сможем вам помочь!», «Нельзя же так обращаться с документами!», «Сколько раз можно повторять, что сначала нужно зайти в бухгалтерию. А потом уже ко мне!»). Клиенту нельзя врать, этим тоже проявляется неуважение к нему. Если продавец обещает что-нибудь клиенту, он обязан не обмануть его ожидания и сделать все от него зависящее, чтобы сдержать обещание. </a:t>
            </a:r>
            <a:endParaRPr lang="ru-RU" sz="2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72867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1226" y="324465"/>
            <a:ext cx="11739716" cy="6533535"/>
          </a:xfrm>
        </p:spPr>
        <p:txBody>
          <a:bodyPr>
            <a:normAutofit/>
          </a:bodyPr>
          <a:lstStyle/>
          <a:p>
            <a:pPr marL="0" indent="0" algn="just">
              <a:buNone/>
            </a:pPr>
            <a:r>
              <a:rPr lang="ru-RU" sz="2400" dirty="0" smtClean="0">
                <a:latin typeface="Times New Roman" panose="02020603050405020304" pitchFamily="18" charset="0"/>
                <a:cs typeface="Times New Roman" panose="02020603050405020304" pitchFamily="18" charset="0"/>
              </a:rPr>
              <a:t>	Если </a:t>
            </a:r>
            <a:r>
              <a:rPr lang="ru-RU" sz="2400" dirty="0">
                <a:latin typeface="Times New Roman" panose="02020603050405020304" pitchFamily="18" charset="0"/>
                <a:cs typeface="Times New Roman" panose="02020603050405020304" pitchFamily="18" charset="0"/>
              </a:rPr>
              <a:t>мы говорим о стратегических клиентах (т.е. наиболее важных для компании клиентах), то данный список увеличивается. Кроме вышеперечисленного, что важно для любого человека, у стратегического клиента есть и специфические потребности</a:t>
            </a:r>
            <a:r>
              <a:rPr lang="ru-RU" sz="2400" dirty="0" smtClean="0">
                <a:latin typeface="Times New Roman" panose="02020603050405020304" pitchFamily="18" charset="0"/>
                <a:cs typeface="Times New Roman" panose="02020603050405020304" pitchFamily="18" charset="0"/>
              </a:rPr>
              <a:t>.</a:t>
            </a:r>
          </a:p>
          <a:p>
            <a:pPr marL="0" indent="0" algn="just">
              <a:buNone/>
            </a:pPr>
            <a:endParaRPr lang="ru-RU" sz="2400" dirty="0">
              <a:latin typeface="Times New Roman" panose="02020603050405020304" pitchFamily="18" charset="0"/>
              <a:cs typeface="Times New Roman" panose="02020603050405020304" pitchFamily="18" charset="0"/>
            </a:endParaRPr>
          </a:p>
          <a:p>
            <a:pPr marL="0" indent="0" algn="just">
              <a:buNone/>
            </a:pPr>
            <a:r>
              <a:rPr lang="ru-RU" sz="2400" b="1" dirty="0" smtClean="0">
                <a:latin typeface="Times New Roman" panose="02020603050405020304" pitchFamily="18" charset="0"/>
                <a:cs typeface="Times New Roman" panose="02020603050405020304" pitchFamily="18" charset="0"/>
              </a:rPr>
              <a:t>	Для </a:t>
            </a:r>
            <a:r>
              <a:rPr lang="ru-RU" sz="2400" b="1" dirty="0">
                <a:latin typeface="Times New Roman" panose="02020603050405020304" pitchFamily="18" charset="0"/>
                <a:cs typeface="Times New Roman" panose="02020603050405020304" pitchFamily="18" charset="0"/>
              </a:rPr>
              <a:t>стратегического клиента очень важно следующее:</a:t>
            </a:r>
            <a:endParaRPr lang="ru-RU" sz="2400" dirty="0">
              <a:latin typeface="Times New Roman" panose="02020603050405020304" pitchFamily="18" charset="0"/>
              <a:cs typeface="Times New Roman" panose="02020603050405020304" pitchFamily="18" charset="0"/>
            </a:endParaRPr>
          </a:p>
          <a:p>
            <a:pPr marL="0" indent="0" algn="just">
              <a:buNone/>
            </a:pP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a:t>
            </a:r>
            <a:r>
              <a:rPr lang="ru-RU" sz="2400" i="1" dirty="0">
                <a:latin typeface="Times New Roman" panose="02020603050405020304" pitchFamily="18" charset="0"/>
                <a:cs typeface="Times New Roman" panose="02020603050405020304" pitchFamily="18" charset="0"/>
              </a:rPr>
              <a:t>Подчеркивание особой значимости стратегического клиента.</a:t>
            </a:r>
            <a:endParaRPr lang="ru-RU" sz="2400" dirty="0">
              <a:latin typeface="Times New Roman" panose="02020603050405020304" pitchFamily="18" charset="0"/>
              <a:cs typeface="Times New Roman" panose="02020603050405020304" pitchFamily="18" charset="0"/>
            </a:endParaRPr>
          </a:p>
          <a:p>
            <a:pPr marL="0" indent="0" algn="just">
              <a:buNone/>
            </a:pPr>
            <a:r>
              <a:rPr lang="ru-RU" sz="2400" dirty="0" smtClean="0">
                <a:latin typeface="Times New Roman" panose="02020603050405020304" pitchFamily="18" charset="0"/>
                <a:cs typeface="Times New Roman" panose="02020603050405020304" pitchFamily="18" charset="0"/>
              </a:rPr>
              <a:t>	Подчеркнуть </a:t>
            </a:r>
            <a:r>
              <a:rPr lang="ru-RU" sz="2400" dirty="0">
                <a:latin typeface="Times New Roman" panose="02020603050405020304" pitchFamily="18" charset="0"/>
                <a:cs typeface="Times New Roman" panose="02020603050405020304" pitchFamily="18" charset="0"/>
              </a:rPr>
              <a:t>значимость клиента можно разными способами. Проще всего добиться этого созданием особого сервиса, например, выделить для обслуживания стратегического клиента персонального менеджера, который будет знать все его особенности, и клиент будет избавлен от необходимости несколько раз повторять одно и тоже. Можно также разработать специальные программы лояльности, которые обычно включают: Карточки постоянных клиентов, специальные зоны обслуживания, отдельные кассы, поздравления с праздниками, приглашение на открытие нового сезона (появление новой коллекции), оформление и доставку документов без участия клиентов.</a:t>
            </a:r>
          </a:p>
          <a:p>
            <a:endParaRPr lang="ru-RU" dirty="0"/>
          </a:p>
        </p:txBody>
      </p:sp>
    </p:spTree>
    <p:extLst>
      <p:ext uri="{BB962C8B-B14F-4D97-AF65-F5344CB8AC3E}">
        <p14:creationId xmlns:p14="http://schemas.microsoft.com/office/powerpoint/2010/main" val="405855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8207" y="663678"/>
            <a:ext cx="11415251" cy="5909186"/>
          </a:xfrm>
        </p:spPr>
        <p:txBody>
          <a:bodyPr>
            <a:normAutofit/>
          </a:bodyPr>
          <a:lstStyle/>
          <a:p>
            <a:pPr marL="0" indent="0" algn="just">
              <a:lnSpc>
                <a:spcPct val="150000"/>
              </a:lnSpc>
              <a:buNone/>
            </a:pPr>
            <a:r>
              <a:rPr lang="ru-RU" sz="2400" i="1" dirty="0" smtClean="0">
                <a:latin typeface="Times New Roman" panose="02020603050405020304" pitchFamily="18" charset="0"/>
                <a:cs typeface="Times New Roman" panose="02020603050405020304" pitchFamily="18" charset="0"/>
              </a:rPr>
              <a:t>	Скорость обслуживания</a:t>
            </a:r>
            <a:endParaRPr lang="ru-RU" sz="2400" dirty="0">
              <a:latin typeface="Times New Roman" panose="02020603050405020304" pitchFamily="18" charset="0"/>
              <a:cs typeface="Times New Roman" panose="02020603050405020304" pitchFamily="18" charset="0"/>
            </a:endParaRPr>
          </a:p>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Для </a:t>
            </a:r>
            <a:r>
              <a:rPr lang="ru-RU" sz="2400" dirty="0">
                <a:latin typeface="Times New Roman" panose="02020603050405020304" pitchFamily="18" charset="0"/>
                <a:cs typeface="Times New Roman" panose="02020603050405020304" pitchFamily="18" charset="0"/>
              </a:rPr>
              <a:t>стратегических клиентов вопрос времени часто стоит на первом месте. Поэтому очень важно таким образом организовать процесс обслуживания, чтобы сократить все избыточные процедуры и периоды ожидания. Для этих целей нужно тщательно продумать весь процесс продажи или обслуживания и выявить места возможных задержек, а также их причины. Далее важно сделать все возможное, чтобы оптимизировать процесс. </a:t>
            </a:r>
            <a:endParaRPr lang="ru-RU" sz="2400"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Если </a:t>
            </a:r>
            <a:r>
              <a:rPr lang="ru-RU" sz="2400" dirty="0">
                <a:latin typeface="Times New Roman" panose="02020603050405020304" pitchFamily="18" charset="0"/>
                <a:cs typeface="Times New Roman" panose="02020603050405020304" pitchFamily="18" charset="0"/>
              </a:rPr>
              <a:t>же избежать ожидания невозможно в силу объективных причин, важно заполнить паузу приятным или полезным для клиента занятием.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0556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478" y="162234"/>
            <a:ext cx="11695470" cy="6858000"/>
          </a:xfrm>
        </p:spPr>
        <p:txBody>
          <a:bodyPr>
            <a:normAutofit fontScale="77500" lnSpcReduction="20000"/>
          </a:bodyPr>
          <a:lstStyle/>
          <a:p>
            <a:pPr marL="0" indent="0" algn="just">
              <a:lnSpc>
                <a:spcPct val="150000"/>
              </a:lnSpc>
              <a:buNone/>
            </a:pPr>
            <a:r>
              <a:rPr lang="ru-RU" sz="2100" i="1" dirty="0" smtClean="0"/>
              <a:t>	</a:t>
            </a:r>
            <a:r>
              <a:rPr lang="ru-RU" sz="2800" i="1" dirty="0" smtClean="0">
                <a:latin typeface="Times New Roman" panose="02020603050405020304" pitchFamily="18" charset="0"/>
                <a:cs typeface="Times New Roman" panose="02020603050405020304" pitchFamily="18" charset="0"/>
              </a:rPr>
              <a:t>Демонстрация </a:t>
            </a:r>
            <a:r>
              <a:rPr lang="ru-RU" sz="2800" i="1" dirty="0">
                <a:latin typeface="Times New Roman" panose="02020603050405020304" pitchFamily="18" charset="0"/>
                <a:cs typeface="Times New Roman" panose="02020603050405020304" pitchFamily="18" charset="0"/>
              </a:rPr>
              <a:t>того, что продавец понимает статус клиента.</a:t>
            </a:r>
            <a:endParaRPr lang="ru-RU" sz="2800" dirty="0">
              <a:latin typeface="Times New Roman" panose="02020603050405020304" pitchFamily="18" charset="0"/>
              <a:cs typeface="Times New Roman" panose="02020603050405020304" pitchFamily="18" charset="0"/>
            </a:endParaRPr>
          </a:p>
          <a:p>
            <a:pPr marL="0" indent="0" algn="just">
              <a:lnSpc>
                <a:spcPct val="150000"/>
              </a:lnSpc>
              <a:buNone/>
            </a:pPr>
            <a:r>
              <a:rPr lang="ru-RU" sz="2800" dirty="0" smtClean="0">
                <a:latin typeface="Times New Roman" panose="02020603050405020304" pitchFamily="18" charset="0"/>
                <a:cs typeface="Times New Roman" panose="02020603050405020304" pitchFamily="18" charset="0"/>
              </a:rPr>
              <a:t>	Многие </a:t>
            </a:r>
            <a:r>
              <a:rPr lang="ru-RU" sz="2800" dirty="0">
                <a:latin typeface="Times New Roman" panose="02020603050405020304" pitchFamily="18" charset="0"/>
                <a:cs typeface="Times New Roman" panose="02020603050405020304" pitchFamily="18" charset="0"/>
              </a:rPr>
              <a:t>продавцы забывают о том, что их собственный социальный статус и статус стратегического клиента существенно различаются, у них разное окружение, разная среда обитания и соответственно различные приоритеты. И с точки зрения различий в статусе некоторые моменты становятся недопустимыми. </a:t>
            </a:r>
            <a:r>
              <a:rPr lang="ru-RU" sz="2800" dirty="0">
                <a:latin typeface="Times New Roman" panose="02020603050405020304" pitchFamily="18" charset="0"/>
                <a:cs typeface="Times New Roman" panose="02020603050405020304" pitchFamily="18" charset="0"/>
              </a:rPr>
              <a:t>Например, недопустимо стратегическому клиенту в качестве аргумента покупки выдвигать следующее: «Эти перчатки очень хорошие, я себе такие же в прошлом месяце купила». Скорее это будет отрицательной рекомендацией данного товара для такого клиента. </a:t>
            </a:r>
            <a:endParaRPr lang="ru-RU" sz="2800" dirty="0">
              <a:latin typeface="Times New Roman" panose="02020603050405020304" pitchFamily="18" charset="0"/>
              <a:cs typeface="Times New Roman" panose="02020603050405020304" pitchFamily="18" charset="0"/>
            </a:endParaRPr>
          </a:p>
          <a:p>
            <a:pPr marL="0" indent="0" algn="just">
              <a:lnSpc>
                <a:spcPct val="150000"/>
              </a:lnSpc>
              <a:buNone/>
            </a:pPr>
            <a:r>
              <a:rPr lang="ru-RU" sz="2800" i="1" dirty="0" smtClean="0">
                <a:latin typeface="Times New Roman" panose="02020603050405020304" pitchFamily="18" charset="0"/>
                <a:cs typeface="Times New Roman" panose="02020603050405020304" pitchFamily="18" charset="0"/>
              </a:rPr>
              <a:t>	Важно</a:t>
            </a:r>
            <a:r>
              <a:rPr lang="ru-RU" sz="2800" i="1" dirty="0">
                <a:latin typeface="Times New Roman" panose="02020603050405020304" pitchFamily="18" charset="0"/>
                <a:cs typeface="Times New Roman" panose="02020603050405020304" pitchFamily="18" charset="0"/>
              </a:rPr>
              <a:t>, чтобы клиента не заставляли заниматься «черновой» работой, необходимо сделать все, что можно, за него.</a:t>
            </a:r>
            <a:endParaRPr lang="ru-RU" sz="2800" dirty="0">
              <a:latin typeface="Times New Roman" panose="02020603050405020304" pitchFamily="18" charset="0"/>
              <a:cs typeface="Times New Roman" panose="02020603050405020304" pitchFamily="18" charset="0"/>
            </a:endParaRPr>
          </a:p>
          <a:p>
            <a:pPr marL="0" indent="0" algn="just">
              <a:lnSpc>
                <a:spcPct val="150000"/>
              </a:lnSpc>
              <a:buNone/>
            </a:pPr>
            <a:r>
              <a:rPr lang="ru-RU" sz="2800" dirty="0" smtClean="0">
                <a:latin typeface="Times New Roman" panose="02020603050405020304" pitchFamily="18" charset="0"/>
                <a:cs typeface="Times New Roman" panose="02020603050405020304" pitchFamily="18" charset="0"/>
              </a:rPr>
              <a:t>	Типичный </a:t>
            </a:r>
            <a:r>
              <a:rPr lang="ru-RU" sz="2800" dirty="0">
                <a:latin typeface="Times New Roman" panose="02020603050405020304" pitchFamily="18" charset="0"/>
                <a:cs typeface="Times New Roman" panose="02020603050405020304" pitchFamily="18" charset="0"/>
              </a:rPr>
              <a:t>пример в этом отношении – разница между хорошим автосервисом и обычным. В хорошем автосервисе, все, что требуется от клиента, это сообщить, что его беспокоит и отдать ключи. Все. Не нужно заезжать на эстакаду, самолично снимать какие-то детали, бегать покупать запчасти, объяснять, что именно сломалось и почему и т.д.</a:t>
            </a:r>
          </a:p>
          <a:p>
            <a:pPr marL="0" indent="0">
              <a:buNone/>
            </a:pPr>
            <a:endParaRPr lang="ru-RU" dirty="0"/>
          </a:p>
        </p:txBody>
      </p:sp>
    </p:spTree>
    <p:extLst>
      <p:ext uri="{BB962C8B-B14F-4D97-AF65-F5344CB8AC3E}">
        <p14:creationId xmlns:p14="http://schemas.microsoft.com/office/powerpoint/2010/main" val="3150505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3312" y="0"/>
            <a:ext cx="9404723" cy="1400530"/>
          </a:xfrm>
        </p:spPr>
        <p:txBody>
          <a:bodyPr/>
          <a:lstStyle/>
          <a:p>
            <a:pPr algn="ctr"/>
            <a:r>
              <a:rPr lang="ru-RU" b="1" dirty="0">
                <a:latin typeface="Times New Roman" panose="02020603050405020304" pitchFamily="18" charset="0"/>
                <a:cs typeface="Times New Roman" panose="02020603050405020304" pitchFamily="18" charset="0"/>
              </a:rPr>
              <a:t>3. Персональная и процедурная стороны обслуживания</a:t>
            </a:r>
            <a:r>
              <a:rPr lang="ru-RU" b="1" dirty="0"/>
              <a:t/>
            </a:r>
            <a:br>
              <a:rPr lang="ru-RU" b="1" dirty="0"/>
            </a:br>
            <a:endParaRPr lang="ru-RU" dirty="0"/>
          </a:p>
        </p:txBody>
      </p:sp>
      <p:sp>
        <p:nvSpPr>
          <p:cNvPr id="3" name="Объект 2"/>
          <p:cNvSpPr>
            <a:spLocks noGrp="1"/>
          </p:cNvSpPr>
          <p:nvPr>
            <p:ph idx="1"/>
          </p:nvPr>
        </p:nvSpPr>
        <p:spPr>
          <a:xfrm>
            <a:off x="221226" y="1592827"/>
            <a:ext cx="11592231" cy="5147186"/>
          </a:xfrm>
        </p:spPr>
        <p:txBody>
          <a:bodyPr>
            <a:normAutofit fontScale="92500" lnSpcReduction="10000"/>
          </a:bodyPr>
          <a:lstStyle/>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Потребности </a:t>
            </a:r>
            <a:r>
              <a:rPr lang="ru-RU" sz="2400" dirty="0">
                <a:latin typeface="Times New Roman" panose="02020603050405020304" pitchFamily="18" charset="0"/>
                <a:cs typeface="Times New Roman" panose="02020603050405020304" pitchFamily="18" charset="0"/>
              </a:rPr>
              <a:t>клиентов </a:t>
            </a:r>
            <a:r>
              <a:rPr lang="ru-RU" sz="2400" b="1" dirty="0">
                <a:latin typeface="Times New Roman" panose="02020603050405020304" pitchFamily="18" charset="0"/>
                <a:cs typeface="Times New Roman" panose="02020603050405020304" pitchFamily="18" charset="0"/>
              </a:rPr>
              <a:t>существуют двух видов</a:t>
            </a:r>
            <a:r>
              <a:rPr lang="ru-RU" sz="2400" dirty="0">
                <a:latin typeface="Times New Roman" panose="02020603050405020304" pitchFamily="18" charset="0"/>
                <a:cs typeface="Times New Roman" panose="02020603050405020304" pitchFamily="18" charset="0"/>
              </a:rPr>
              <a:t>: потребности в сфере отношений и потребности в сфере удобства организации покупки или обслуживания. Соответственно существуют и две стороны качественного обслуживания клиентов: персональная сторона обслуживания и процедурная сторона обслуживания.</a:t>
            </a:r>
          </a:p>
          <a:p>
            <a:pPr marL="0" indent="0" algn="just">
              <a:lnSpc>
                <a:spcPct val="150000"/>
              </a:lnSpc>
              <a:buNone/>
            </a:pPr>
            <a:r>
              <a:rPr lang="ru-RU" sz="2400" b="1" dirty="0" smtClean="0">
                <a:latin typeface="Times New Roman" panose="02020603050405020304" pitchFamily="18" charset="0"/>
                <a:cs typeface="Times New Roman" panose="02020603050405020304" pitchFamily="18" charset="0"/>
              </a:rPr>
              <a:t>	Персональная </a:t>
            </a:r>
            <a:r>
              <a:rPr lang="ru-RU" sz="2400" b="1" dirty="0">
                <a:latin typeface="Times New Roman" panose="02020603050405020304" pitchFamily="18" charset="0"/>
                <a:cs typeface="Times New Roman" panose="02020603050405020304" pitchFamily="18" charset="0"/>
              </a:rPr>
              <a:t>сторона</a:t>
            </a:r>
            <a:r>
              <a:rPr lang="ru-RU" sz="2400" dirty="0">
                <a:latin typeface="Times New Roman" panose="02020603050405020304" pitchFamily="18" charset="0"/>
                <a:cs typeface="Times New Roman" panose="02020603050405020304" pitchFamily="18" charset="0"/>
              </a:rPr>
              <a:t> качественного обслуживания в большей мере зависит от самого продавца, от его настроя и умения грамотно выстроить процесс коммуникации. Только от продавца зависит, сумеет ли он уважительно относиться к клиенту, внимательно слушать его, оказывать знаки внимания, подчеркивать значимость клиента, помогать клиенту, быть тактичным и выдержанным, и вообще, стараться, чтобы клиенту все понравилось, и он остался доволен.</a:t>
            </a:r>
          </a:p>
          <a:p>
            <a:endParaRPr lang="ru-RU" dirty="0"/>
          </a:p>
        </p:txBody>
      </p:sp>
    </p:spTree>
    <p:extLst>
      <p:ext uri="{BB962C8B-B14F-4D97-AF65-F5344CB8AC3E}">
        <p14:creationId xmlns:p14="http://schemas.microsoft.com/office/powerpoint/2010/main" val="1182833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5975" y="516193"/>
            <a:ext cx="11710219" cy="5894438"/>
          </a:xfrm>
        </p:spPr>
        <p:txBody>
          <a:bodyPr>
            <a:normAutofit/>
          </a:bodyPr>
          <a:lstStyle/>
          <a:p>
            <a:pPr marL="0" indent="0" algn="just">
              <a:lnSpc>
                <a:spcPct val="150000"/>
              </a:lnSpc>
              <a:buNone/>
            </a:pPr>
            <a:r>
              <a:rPr lang="ru-RU" sz="2400" b="1" dirty="0" smtClean="0">
                <a:latin typeface="Times New Roman" panose="02020603050405020304" pitchFamily="18" charset="0"/>
                <a:cs typeface="Times New Roman" panose="02020603050405020304" pitchFamily="18" charset="0"/>
              </a:rPr>
              <a:t>	Процедурная </a:t>
            </a:r>
            <a:r>
              <a:rPr lang="ru-RU" sz="2400" b="1" dirty="0">
                <a:latin typeface="Times New Roman" panose="02020603050405020304" pitchFamily="18" charset="0"/>
                <a:cs typeface="Times New Roman" panose="02020603050405020304" pitchFamily="18" charset="0"/>
              </a:rPr>
              <a:t>сторона</a:t>
            </a:r>
            <a:r>
              <a:rPr lang="ru-RU" sz="2400" dirty="0">
                <a:latin typeface="Times New Roman" panose="02020603050405020304" pitchFamily="18" charset="0"/>
                <a:cs typeface="Times New Roman" panose="02020603050405020304" pitchFamily="18" charset="0"/>
              </a:rPr>
              <a:t> в большей мере зависит от руководства организации, так как именно от него зависит, как будет организован процесс продажи и обслуживания. Например, к процедурной стороне обслуживания относится то, насколько удобно осуществляется доставка (в частности, в магазинах бытовой техники) или насколько легко и быстро можно купить товар (количество касс в магазине, количество и оборудование примерочных, организация выкладки товара и т.п.). </a:t>
            </a:r>
            <a:endParaRPr lang="ru-RU" sz="2400"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Однако </a:t>
            </a:r>
            <a:r>
              <a:rPr lang="ru-RU" sz="2400" dirty="0">
                <a:latin typeface="Times New Roman" panose="02020603050405020304" pitchFamily="18" charset="0"/>
                <a:cs typeface="Times New Roman" panose="02020603050405020304" pitchFamily="18" charset="0"/>
              </a:rPr>
              <a:t>и продавец может внести свою лепту в процедурную сторону качественного обслуживания. Продавец может обслуживать быстро или медленно, аккуратно оформлять документы или делать ошибки, хорошо упаковывать товар или делать это «тяп-ляп</a:t>
            </a:r>
            <a:r>
              <a:rPr lang="ru-RU" sz="2400" dirty="0" smtClean="0">
                <a:latin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val="2325699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5973" y="265472"/>
            <a:ext cx="11592232" cy="6327057"/>
          </a:xfrm>
        </p:spPr>
        <p:txBody>
          <a:bodyPr>
            <a:normAutofit lnSpcReduction="10000"/>
          </a:bodyPr>
          <a:lstStyle/>
          <a:p>
            <a:pPr marL="0" indent="0" algn="just">
              <a:buNone/>
            </a:pPr>
            <a:r>
              <a:rPr lang="ru-RU" sz="2400" b="1" dirty="0" smtClean="0">
                <a:latin typeface="Times New Roman" panose="02020603050405020304" pitchFamily="18" charset="0"/>
                <a:cs typeface="Times New Roman" panose="02020603050405020304" pitchFamily="18" charset="0"/>
              </a:rPr>
              <a:t>Процедурные факторы </a:t>
            </a:r>
            <a:r>
              <a:rPr lang="ru-RU" sz="2400" b="1" dirty="0">
                <a:latin typeface="Times New Roman" panose="02020603050405020304" pitchFamily="18" charset="0"/>
                <a:cs typeface="Times New Roman" panose="02020603050405020304" pitchFamily="18" charset="0"/>
              </a:rPr>
              <a:t>качественного обслуживания </a:t>
            </a:r>
            <a:r>
              <a:rPr lang="ru-RU" sz="2400" b="1" dirty="0" smtClean="0">
                <a:latin typeface="Times New Roman" panose="02020603050405020304" pitchFamily="18" charset="0"/>
                <a:cs typeface="Times New Roman" panose="02020603050405020304" pitchFamily="18" charset="0"/>
              </a:rPr>
              <a:t>клиентов: </a:t>
            </a:r>
            <a:endParaRPr lang="ru-RU" sz="2400" b="1" dirty="0">
              <a:latin typeface="Times New Roman" panose="02020603050405020304" pitchFamily="18" charset="0"/>
              <a:cs typeface="Times New Roman" panose="02020603050405020304" pitchFamily="18" charset="0"/>
            </a:endParaRPr>
          </a:p>
          <a:p>
            <a:pPr marL="0" indent="0" algn="just">
              <a:buNone/>
            </a:pPr>
            <a:r>
              <a:rPr lang="ru-RU" sz="2200" b="1" dirty="0">
                <a:latin typeface="Times New Roman" panose="02020603050405020304" pitchFamily="18" charset="0"/>
                <a:cs typeface="Times New Roman" panose="02020603050405020304" pitchFamily="18" charset="0"/>
              </a:rPr>
              <a:t>Спектр услуг</a:t>
            </a:r>
            <a:r>
              <a:rPr lang="ru-RU" sz="2200" dirty="0">
                <a:latin typeface="Times New Roman" panose="02020603050405020304" pitchFamily="18" charset="0"/>
                <a:cs typeface="Times New Roman" panose="02020603050405020304" pitchFamily="18" charset="0"/>
              </a:rPr>
              <a:t>: наличие всех необходимых клиенту дополнительных услуг (</a:t>
            </a:r>
            <a:r>
              <a:rPr lang="ru-RU" sz="2200" dirty="0" err="1">
                <a:latin typeface="Times New Roman" panose="02020603050405020304" pitchFamily="18" charset="0"/>
                <a:cs typeface="Times New Roman" panose="02020603050405020304" pitchFamily="18" charset="0"/>
              </a:rPr>
              <a:t>e.g</a:t>
            </a:r>
            <a:r>
              <a:rPr lang="ru-RU" sz="2200" dirty="0">
                <a:latin typeface="Times New Roman" panose="02020603050405020304" pitchFamily="18" charset="0"/>
                <a:cs typeface="Times New Roman" panose="02020603050405020304" pitchFamily="18" charset="0"/>
              </a:rPr>
              <a:t> . доставка, отсрочка платежа, или подарочная упаковка, подгонка одежды), приятные мелочи в обслуживании</a:t>
            </a:r>
          </a:p>
          <a:p>
            <a:pPr marL="0" indent="0" algn="just">
              <a:buNone/>
            </a:pPr>
            <a:r>
              <a:rPr lang="ru-RU" sz="2200" b="1" dirty="0">
                <a:latin typeface="Times New Roman" panose="02020603050405020304" pitchFamily="18" charset="0"/>
                <a:cs typeface="Times New Roman" panose="02020603050405020304" pitchFamily="18" charset="0"/>
              </a:rPr>
              <a:t>Процедура их предоставления</a:t>
            </a:r>
            <a:r>
              <a:rPr lang="ru-RU" sz="2200" dirty="0">
                <a:latin typeface="Times New Roman" panose="02020603050405020304" pitchFamily="18" charset="0"/>
                <a:cs typeface="Times New Roman" panose="02020603050405020304" pitchFamily="18" charset="0"/>
              </a:rPr>
              <a:t>: насколько процедура проста и удобна, где и в каких условиях приходится ждать, простота в оформлении документов и т.д.</a:t>
            </a:r>
          </a:p>
          <a:p>
            <a:pPr marL="0" indent="0" algn="just">
              <a:buNone/>
            </a:pPr>
            <a:r>
              <a:rPr lang="ru-RU" sz="2200" b="1" dirty="0">
                <a:latin typeface="Times New Roman" panose="02020603050405020304" pitchFamily="18" charset="0"/>
                <a:cs typeface="Times New Roman" panose="02020603050405020304" pitchFamily="18" charset="0"/>
              </a:rPr>
              <a:t>Технические характеристики качества</a:t>
            </a:r>
            <a:r>
              <a:rPr lang="ru-RU" sz="2200" dirty="0">
                <a:latin typeface="Times New Roman" panose="02020603050405020304" pitchFamily="18" charset="0"/>
                <a:cs typeface="Times New Roman" panose="02020603050405020304" pitchFamily="18" charset="0"/>
              </a:rPr>
              <a:t>: состояние, в котором продукт отгружается, вероятность брака, пересортицы, транспортных потерь и т.п.</a:t>
            </a:r>
          </a:p>
          <a:p>
            <a:pPr marL="0" indent="0" algn="just">
              <a:buNone/>
            </a:pPr>
            <a:r>
              <a:rPr lang="ru-RU" sz="2200" b="1" dirty="0">
                <a:latin typeface="Times New Roman" panose="02020603050405020304" pitchFamily="18" charset="0"/>
                <a:cs typeface="Times New Roman" panose="02020603050405020304" pitchFamily="18" charset="0"/>
              </a:rPr>
              <a:t>Быстрота, эффективность, надежность, соответствие стандартам качественного обслуживания процедуры взаимодействия с клиентом</a:t>
            </a:r>
            <a:r>
              <a:rPr lang="ru-RU" sz="2200" dirty="0">
                <a:latin typeface="Times New Roman" panose="02020603050405020304" pitchFamily="18" charset="0"/>
                <a:cs typeface="Times New Roman" panose="02020603050405020304" pitchFamily="18" charset="0"/>
              </a:rPr>
              <a:t>.</a:t>
            </a:r>
          </a:p>
          <a:p>
            <a:pPr marL="0" indent="0" algn="just">
              <a:buNone/>
            </a:pPr>
            <a:r>
              <a:rPr lang="ru-RU" sz="2200" b="1" dirty="0">
                <a:latin typeface="Times New Roman" panose="02020603050405020304" pitchFamily="18" charset="0"/>
                <a:cs typeface="Times New Roman" panose="02020603050405020304" pitchFamily="18" charset="0"/>
              </a:rPr>
              <a:t>Механизм решения проблем</a:t>
            </a:r>
            <a:r>
              <a:rPr lang="ru-RU" sz="2200" dirty="0">
                <a:latin typeface="Times New Roman" panose="02020603050405020304" pitchFamily="18" charset="0"/>
                <a:cs typeface="Times New Roman" panose="02020603050405020304" pitchFamily="18" charset="0"/>
              </a:rPr>
              <a:t>: насколько он отлажен, прост и удобен для клиента. Можно ли вернуть товар, если не подошел. Какие документы нужно обязательно иметь. Можно ли вернуть деньги или поменять на другой товар по такой же цене и т.п.</a:t>
            </a:r>
          </a:p>
          <a:p>
            <a:pPr marL="0" indent="0" algn="just">
              <a:buNone/>
            </a:pPr>
            <a:r>
              <a:rPr lang="ru-RU" sz="2200" b="1" dirty="0">
                <a:latin typeface="Times New Roman" panose="02020603050405020304" pitchFamily="18" charset="0"/>
                <a:cs typeface="Times New Roman" panose="02020603050405020304" pitchFamily="18" charset="0"/>
              </a:rPr>
              <a:t>Послепродажное обслуживание</a:t>
            </a:r>
            <a:r>
              <a:rPr lang="ru-RU" sz="2200" dirty="0">
                <a:latin typeface="Times New Roman" panose="02020603050405020304" pitchFamily="18" charset="0"/>
                <a:cs typeface="Times New Roman" panose="02020603050405020304" pitchFamily="18" charset="0"/>
              </a:rPr>
              <a:t>: уделяется ли в компании внимание послепродажному обслуживанию, предусмотрено ли в системе продаж взаимодействие между менеджером и клиентом после получения оплаты. Насколько хорошо и </a:t>
            </a:r>
            <a:r>
              <a:rPr lang="ru-RU" sz="2200" dirty="0" err="1">
                <a:latin typeface="Times New Roman" panose="02020603050405020304" pitchFamily="18" charset="0"/>
                <a:cs typeface="Times New Roman" panose="02020603050405020304" pitchFamily="18" charset="0"/>
              </a:rPr>
              <a:t>клиентоориентированно</a:t>
            </a:r>
            <a:r>
              <a:rPr lang="ru-RU" sz="2200" dirty="0">
                <a:latin typeface="Times New Roman" panose="02020603050405020304" pitchFamily="18" charset="0"/>
                <a:cs typeface="Times New Roman" panose="02020603050405020304" pitchFamily="18" charset="0"/>
              </a:rPr>
              <a:t> работают склад, доставка. Предпринимает ли служба маркетинга усилия в этом направлении (например, газета для клиентов).</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0315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0724" y="309716"/>
            <a:ext cx="11621728" cy="6548284"/>
          </a:xfrm>
        </p:spPr>
        <p:txBody>
          <a:bodyPr>
            <a:normAutofit/>
          </a:bodyPr>
          <a:lstStyle/>
          <a:p>
            <a:pPr marL="0" indent="0" algn="just">
              <a:buNone/>
            </a:pPr>
            <a:r>
              <a:rPr lang="ru-RU" sz="2800" b="1" dirty="0">
                <a:latin typeface="Times New Roman" panose="02020603050405020304" pitchFamily="18" charset="0"/>
                <a:cs typeface="Times New Roman" panose="02020603050405020304" pitchFamily="18" charset="0"/>
              </a:rPr>
              <a:t>П</a:t>
            </a:r>
            <a:r>
              <a:rPr lang="ru-RU" sz="2800" b="1" dirty="0" smtClean="0">
                <a:latin typeface="Times New Roman" panose="02020603050405020304" pitchFamily="18" charset="0"/>
                <a:cs typeface="Times New Roman" panose="02020603050405020304" pitchFamily="18" charset="0"/>
              </a:rPr>
              <a:t>ерсональные факторы </a:t>
            </a:r>
            <a:r>
              <a:rPr lang="ru-RU" sz="2800" b="1" dirty="0">
                <a:latin typeface="Times New Roman" panose="02020603050405020304" pitchFamily="18" charset="0"/>
                <a:cs typeface="Times New Roman" panose="02020603050405020304" pitchFamily="18" charset="0"/>
              </a:rPr>
              <a:t>качественного обслуживания клиентов: </a:t>
            </a:r>
            <a:endParaRPr lang="ru-RU" sz="2800" b="1" dirty="0" smtClean="0">
              <a:latin typeface="Times New Roman" panose="02020603050405020304" pitchFamily="18" charset="0"/>
              <a:cs typeface="Times New Roman" panose="02020603050405020304" pitchFamily="18" charset="0"/>
            </a:endParaRPr>
          </a:p>
          <a:p>
            <a:pPr marL="0" indent="0" algn="just">
              <a:buNone/>
            </a:pPr>
            <a:r>
              <a:rPr lang="ru-RU" sz="2400" b="1" dirty="0" smtClean="0">
                <a:latin typeface="Times New Roman" panose="02020603050405020304" pitchFamily="18" charset="0"/>
                <a:cs typeface="Times New Roman" panose="02020603050405020304" pitchFamily="18" charset="0"/>
              </a:rPr>
              <a:t>Приветливость</a:t>
            </a:r>
            <a:r>
              <a:rPr lang="ru-RU" sz="2400" b="1" dirty="0">
                <a:latin typeface="Times New Roman" panose="02020603050405020304" pitchFamily="18" charset="0"/>
                <a:cs typeface="Times New Roman" panose="02020603050405020304" pitchFamily="18" charset="0"/>
              </a:rPr>
              <a:t>, стремление продавца помочь клиенту</a:t>
            </a:r>
            <a:endParaRPr lang="ru-RU" sz="2400" dirty="0">
              <a:latin typeface="Times New Roman" panose="02020603050405020304" pitchFamily="18" charset="0"/>
              <a:cs typeface="Times New Roman" panose="02020603050405020304" pitchFamily="18" charset="0"/>
            </a:endParaRPr>
          </a:p>
          <a:p>
            <a:pPr marL="0" indent="0" algn="just">
              <a:buNone/>
            </a:pPr>
            <a:r>
              <a:rPr lang="ru-RU" sz="2400" b="1" dirty="0">
                <a:latin typeface="Times New Roman" panose="02020603050405020304" pitchFamily="18" charset="0"/>
                <a:cs typeface="Times New Roman" panose="02020603050405020304" pitchFamily="18" charset="0"/>
              </a:rPr>
              <a:t>Умение продавца слушать и «читать» клиента</a:t>
            </a:r>
            <a:r>
              <a:rPr lang="ru-RU" sz="2400" dirty="0">
                <a:latin typeface="Times New Roman" panose="02020603050405020304" pitchFamily="18" charset="0"/>
                <a:cs typeface="Times New Roman" panose="02020603050405020304" pitchFamily="18" charset="0"/>
              </a:rPr>
              <a:t>: насколько сотрудник внимателен к клиенту, к тому, что тот говорит, к невербальным сигналам, умеет ли подстроиться.</a:t>
            </a:r>
          </a:p>
          <a:p>
            <a:pPr marL="0" indent="0" algn="just">
              <a:buNone/>
            </a:pPr>
            <a:r>
              <a:rPr lang="ru-RU" sz="2400" b="1" dirty="0">
                <a:latin typeface="Times New Roman" panose="02020603050405020304" pitchFamily="18" charset="0"/>
                <a:cs typeface="Times New Roman" panose="02020603050405020304" pitchFamily="18" charset="0"/>
              </a:rPr>
              <a:t>Ориентированность продавца-консультанта на потребности клиента</a:t>
            </a:r>
            <a:r>
              <a:rPr lang="ru-RU" sz="2400" dirty="0">
                <a:latin typeface="Times New Roman" panose="02020603050405020304" pitchFamily="18" charset="0"/>
                <a:cs typeface="Times New Roman" panose="02020603050405020304" pitchFamily="18" charset="0"/>
              </a:rPr>
              <a:t>: сотрудник стремиться помочь, а не «впарить» или «навязать»</a:t>
            </a:r>
          </a:p>
          <a:p>
            <a:pPr marL="0" indent="0" algn="just">
              <a:buNone/>
            </a:pPr>
            <a:r>
              <a:rPr lang="ru-RU" sz="2400" b="1" dirty="0">
                <a:latin typeface="Times New Roman" panose="02020603050405020304" pitchFamily="18" charset="0"/>
                <a:cs typeface="Times New Roman" panose="02020603050405020304" pitchFamily="18" charset="0"/>
              </a:rPr>
              <a:t>Навыки презентации</a:t>
            </a:r>
            <a:r>
              <a:rPr lang="ru-RU" sz="2400" dirty="0">
                <a:latin typeface="Times New Roman" panose="02020603050405020304" pitchFamily="18" charset="0"/>
                <a:cs typeface="Times New Roman" panose="02020603050405020304" pitchFamily="18" charset="0"/>
              </a:rPr>
              <a:t>: умеет ли продавец говорить на языке выгод клиента, владение информацией о товаре, умение хорошо излагать информацию</a:t>
            </a:r>
          </a:p>
          <a:p>
            <a:pPr marL="0" indent="0" algn="just">
              <a:buNone/>
            </a:pPr>
            <a:r>
              <a:rPr lang="ru-RU" sz="2400" b="1" dirty="0">
                <a:latin typeface="Times New Roman" panose="02020603050405020304" pitchFamily="18" charset="0"/>
                <a:cs typeface="Times New Roman" panose="02020603050405020304" pitchFamily="18" charset="0"/>
              </a:rPr>
              <a:t>Навыки работы с претензиями, с трудными клиентами</a:t>
            </a:r>
            <a:r>
              <a:rPr lang="ru-RU" sz="2400" dirty="0">
                <a:latin typeface="Times New Roman" panose="02020603050405020304" pitchFamily="18" charset="0"/>
                <a:cs typeface="Times New Roman" panose="02020603050405020304" pitchFamily="18" charset="0"/>
              </a:rPr>
              <a:t>: способность перевести разговор в конструктивное русло, контроль своих эмоций, умение найти взаимоприемлемое решение, самообладание</a:t>
            </a:r>
          </a:p>
          <a:p>
            <a:pPr marL="0" indent="0" algn="just">
              <a:buNone/>
            </a:pPr>
            <a:r>
              <a:rPr lang="ru-RU" sz="2400" b="1" dirty="0" smtClean="0">
                <a:latin typeface="Times New Roman" panose="02020603050405020304" pitchFamily="18" charset="0"/>
                <a:cs typeface="Times New Roman" panose="02020603050405020304" pitchFamily="18" charset="0"/>
              </a:rPr>
              <a:t>Заинтересованность </a:t>
            </a:r>
            <a:r>
              <a:rPr lang="ru-RU" sz="2400" b="1" dirty="0">
                <a:latin typeface="Times New Roman" panose="02020603050405020304" pitchFamily="18" charset="0"/>
                <a:cs typeface="Times New Roman" panose="02020603050405020304" pitchFamily="18" charset="0"/>
              </a:rPr>
              <a:t>продавца в клиенте после оплаты</a:t>
            </a:r>
            <a:r>
              <a:rPr lang="ru-RU" sz="2400" dirty="0">
                <a:latin typeface="Times New Roman" panose="02020603050405020304" pitchFamily="18" charset="0"/>
                <a:cs typeface="Times New Roman" panose="02020603050405020304" pitchFamily="18" charset="0"/>
              </a:rPr>
              <a:t>: остается ли сотрудник приветливым и помогающим после того, как оплата произведена.</a:t>
            </a:r>
          </a:p>
          <a:p>
            <a:pPr marL="0" indent="0" algn="just">
              <a:buNone/>
            </a:pPr>
            <a:r>
              <a:rPr lang="ru-RU" sz="2400" b="1" dirty="0" smtClean="0">
                <a:latin typeface="Times New Roman" panose="02020603050405020304" pitchFamily="18" charset="0"/>
                <a:cs typeface="Times New Roman" panose="02020603050405020304" pitchFamily="18" charset="0"/>
              </a:rPr>
              <a:t>Умение </a:t>
            </a:r>
            <a:r>
              <a:rPr lang="ru-RU" sz="2400" b="1" dirty="0">
                <a:latin typeface="Times New Roman" panose="02020603050405020304" pitchFamily="18" charset="0"/>
                <a:cs typeface="Times New Roman" panose="02020603050405020304" pitchFamily="18" charset="0"/>
              </a:rPr>
              <a:t>получать обратную связь от клиента</a:t>
            </a:r>
            <a:r>
              <a:rPr lang="ru-RU" sz="240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4862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3376" y="157750"/>
            <a:ext cx="10901876" cy="1400530"/>
          </a:xfrm>
        </p:spPr>
        <p:txBody>
          <a:bodyPr/>
          <a:lstStyle/>
          <a:p>
            <a:pPr algn="ctr"/>
            <a:r>
              <a:rPr lang="ru-RU" b="1" dirty="0">
                <a:latin typeface="Times New Roman" panose="02020603050405020304" pitchFamily="18" charset="0"/>
                <a:cs typeface="Times New Roman" panose="02020603050405020304" pitchFamily="18" charset="0"/>
              </a:rPr>
              <a:t>1. Сущность понятия и система оценки качественного обслуживания клиентов</a:t>
            </a:r>
            <a:r>
              <a:rPr lang="ru-RU" b="1" dirty="0"/>
              <a:t/>
            </a:r>
            <a:br>
              <a:rPr lang="ru-RU" b="1" dirty="0"/>
            </a:br>
            <a:r>
              <a:rPr lang="ru-RU" i="1" dirty="0"/>
              <a:t> </a:t>
            </a:r>
            <a:r>
              <a:rPr lang="ru-RU" dirty="0"/>
              <a:t/>
            </a:r>
            <a:br>
              <a:rPr lang="ru-RU" dirty="0"/>
            </a:br>
            <a:endParaRPr lang="ru-RU" dirty="0"/>
          </a:p>
        </p:txBody>
      </p:sp>
      <p:sp>
        <p:nvSpPr>
          <p:cNvPr id="3" name="Объект 2"/>
          <p:cNvSpPr>
            <a:spLocks noGrp="1"/>
          </p:cNvSpPr>
          <p:nvPr>
            <p:ph idx="1"/>
          </p:nvPr>
        </p:nvSpPr>
        <p:spPr>
          <a:xfrm>
            <a:off x="309716" y="1705764"/>
            <a:ext cx="11651225" cy="4778476"/>
          </a:xfrm>
        </p:spPr>
        <p:txBody>
          <a:bodyPr>
            <a:normAutofit fontScale="92500"/>
          </a:bodyPr>
          <a:lstStyle/>
          <a:p>
            <a:pPr marL="0" indent="0" algn="just">
              <a:lnSpc>
                <a:spcPct val="150000"/>
              </a:lnSpc>
              <a:buNone/>
            </a:pPr>
            <a:r>
              <a:rPr lang="ru-RU" sz="2400" i="1" dirty="0" smtClean="0">
                <a:latin typeface="Times New Roman" panose="02020603050405020304" pitchFamily="18" charset="0"/>
                <a:cs typeface="Times New Roman" panose="02020603050405020304" pitchFamily="18" charset="0"/>
              </a:rPr>
              <a:t>	Путь</a:t>
            </a:r>
            <a:r>
              <a:rPr lang="ru-RU" sz="2400" i="1" dirty="0">
                <a:latin typeface="Times New Roman" panose="02020603050405020304" pitchFamily="18" charset="0"/>
                <a:cs typeface="Times New Roman" panose="02020603050405020304" pitchFamily="18" charset="0"/>
              </a:rPr>
              <a:t>  к сердцу клиента лежит через качественный </a:t>
            </a:r>
            <a:r>
              <a:rPr lang="ru-RU" sz="2400" i="1" dirty="0" smtClean="0">
                <a:latin typeface="Times New Roman" panose="02020603050405020304" pitchFamily="18" charset="0"/>
                <a:cs typeface="Times New Roman" panose="02020603050405020304" pitchFamily="18" charset="0"/>
              </a:rPr>
              <a:t>сервис.</a:t>
            </a:r>
            <a:endParaRPr lang="ru-RU" sz="2400" dirty="0">
              <a:latin typeface="Times New Roman" panose="02020603050405020304" pitchFamily="18" charset="0"/>
              <a:cs typeface="Times New Roman" panose="02020603050405020304" pitchFamily="18" charset="0"/>
            </a:endParaRPr>
          </a:p>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Сервис </a:t>
            </a:r>
            <a:r>
              <a:rPr lang="ru-RU" sz="2400" dirty="0">
                <a:latin typeface="Times New Roman" panose="02020603050405020304" pitchFamily="18" charset="0"/>
                <a:cs typeface="Times New Roman" panose="02020603050405020304" pitchFamily="18" charset="0"/>
              </a:rPr>
              <a:t>понимается разными людьми совершенно по-разному. Для одних сервис – ремонтная мастерская и пожилая женщина в застиранном платье в будке с табличкой «Обслуживание клиентов» в центре торгового зала, с полным безразличием отвечающая на вопросы и жалобы клиентов. Для других – заученное приветствие «Всего вам хорошего», которое послушно произносит обслуживающий персонал. Для третьих – удобная политика возврата товаров и культура обслуживания. Некоторые менеджеры рассматривают обслуживание как бонус, т.е. как дополнительную неоплаченную услугу, которую компания добавляет к покупке исключительно из собственной щедрости.</a:t>
            </a:r>
          </a:p>
          <a:p>
            <a:endParaRPr lang="ru-RU" dirty="0"/>
          </a:p>
        </p:txBody>
      </p:sp>
    </p:spTree>
    <p:extLst>
      <p:ext uri="{BB962C8B-B14F-4D97-AF65-F5344CB8AC3E}">
        <p14:creationId xmlns:p14="http://schemas.microsoft.com/office/powerpoint/2010/main" val="1189681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4821" y="235974"/>
            <a:ext cx="9404723" cy="1140108"/>
          </a:xfrm>
        </p:spPr>
        <p:txBody>
          <a:bodyPr/>
          <a:lstStyle/>
          <a:p>
            <a:pPr algn="ctr"/>
            <a:r>
              <a:rPr lang="ru-RU" b="1" dirty="0">
                <a:latin typeface="Times New Roman" panose="02020603050405020304" pitchFamily="18" charset="0"/>
                <a:cs typeface="Times New Roman" panose="02020603050405020304" pitchFamily="18" charset="0"/>
              </a:rPr>
              <a:t>Стандарты качественного обслуживания клиентов</a:t>
            </a:r>
            <a:r>
              <a:rPr lang="ru-RU" dirty="0"/>
              <a:t/>
            </a:r>
            <a:br>
              <a:rPr lang="ru-RU" dirty="0"/>
            </a:br>
            <a:endParaRPr lang="ru-RU" dirty="0"/>
          </a:p>
        </p:txBody>
      </p:sp>
      <p:sp>
        <p:nvSpPr>
          <p:cNvPr id="3" name="Объект 2"/>
          <p:cNvSpPr>
            <a:spLocks noGrp="1"/>
          </p:cNvSpPr>
          <p:nvPr>
            <p:ph idx="1"/>
          </p:nvPr>
        </p:nvSpPr>
        <p:spPr>
          <a:xfrm>
            <a:off x="457200" y="2128685"/>
            <a:ext cx="11385755" cy="4729315"/>
          </a:xfrm>
        </p:spPr>
        <p:txBody>
          <a:bodyPr/>
          <a:lstStyle/>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Следующий </a:t>
            </a:r>
            <a:r>
              <a:rPr lang="ru-RU" sz="2400" dirty="0">
                <a:latin typeface="Times New Roman" panose="02020603050405020304" pitchFamily="18" charset="0"/>
                <a:cs typeface="Times New Roman" panose="02020603050405020304" pitchFamily="18" charset="0"/>
              </a:rPr>
              <a:t>шаг – закрепить правила обслуживания клиентов (как персональную, так и процедурную стороны) в соответствующих корпоративных документах. Удобнее всего это сделать с помощью документа «Стандарты качественного обслуживания клиентов». В стандартах качественного обслуживания клиентов должны быть закреплены поведение и манеры, принятые при обслуживании клиентов в типичных и конфликтных ситуациях.</a:t>
            </a:r>
          </a:p>
          <a:p>
            <a:endParaRPr lang="ru-RU" dirty="0"/>
          </a:p>
        </p:txBody>
      </p:sp>
    </p:spTree>
    <p:extLst>
      <p:ext uri="{BB962C8B-B14F-4D97-AF65-F5344CB8AC3E}">
        <p14:creationId xmlns:p14="http://schemas.microsoft.com/office/powerpoint/2010/main" val="783544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7703" y="521110"/>
            <a:ext cx="11547988" cy="6012425"/>
          </a:xfrm>
        </p:spPr>
        <p:txBody>
          <a:bodyPr>
            <a:normAutofit fontScale="92500" lnSpcReduction="10000"/>
          </a:bodyPr>
          <a:lstStyle/>
          <a:p>
            <a:pPr marL="0" indent="0" algn="just">
              <a:lnSpc>
                <a:spcPct val="150000"/>
              </a:lnSpc>
              <a:buNone/>
            </a:pPr>
            <a:r>
              <a:rPr lang="ru-RU" sz="2400" b="1" dirty="0">
                <a:latin typeface="Times New Roman" panose="02020603050405020304" pitchFamily="18" charset="0"/>
                <a:cs typeface="Times New Roman" panose="02020603050405020304" pitchFamily="18" charset="0"/>
              </a:rPr>
              <a:t>Примерная структура документа «Стандарты качественного обслуживания</a:t>
            </a:r>
            <a:r>
              <a:rPr lang="ru-RU" sz="2400" b="1"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lvl="0" algn="just">
              <a:lnSpc>
                <a:spcPct val="150000"/>
              </a:lnSpc>
              <a:buFont typeface="Arial" panose="020B0604020202020204" pitchFamily="34" charset="0"/>
              <a:buChar char="•"/>
            </a:pPr>
            <a:r>
              <a:rPr lang="ru-RU" sz="2400" dirty="0">
                <a:latin typeface="Times New Roman" panose="02020603050405020304" pitchFamily="18" charset="0"/>
                <a:cs typeface="Times New Roman" panose="02020603050405020304" pitchFamily="18" charset="0"/>
              </a:rPr>
              <a:t>Общие принципы качественного обслуживания клиентов.</a:t>
            </a:r>
          </a:p>
          <a:p>
            <a:pPr lvl="0" algn="just">
              <a:lnSpc>
                <a:spcPct val="150000"/>
              </a:lnSpc>
              <a:buFont typeface="Arial" panose="020B0604020202020204" pitchFamily="34" charset="0"/>
              <a:buChar char="•"/>
            </a:pPr>
            <a:r>
              <a:rPr lang="ru-RU" sz="2400" dirty="0">
                <a:latin typeface="Times New Roman" panose="02020603050405020304" pitchFamily="18" charset="0"/>
                <a:cs typeface="Times New Roman" panose="02020603050405020304" pitchFamily="18" charset="0"/>
              </a:rPr>
              <a:t>Рекомендованное и запрещенное поведение.</a:t>
            </a:r>
          </a:p>
          <a:p>
            <a:pPr lvl="0" algn="just">
              <a:lnSpc>
                <a:spcPct val="150000"/>
              </a:lnSpc>
              <a:buFont typeface="Arial" panose="020B0604020202020204" pitchFamily="34" charset="0"/>
              <a:buChar char="•"/>
            </a:pPr>
            <a:r>
              <a:rPr lang="ru-RU" sz="2400" dirty="0">
                <a:latin typeface="Times New Roman" panose="02020603050405020304" pitchFamily="18" charset="0"/>
                <a:cs typeface="Times New Roman" panose="02020603050405020304" pitchFamily="18" charset="0"/>
              </a:rPr>
              <a:t>Внешний вид сотрудника магазина.</a:t>
            </a:r>
          </a:p>
          <a:p>
            <a:pPr lvl="0" algn="just">
              <a:lnSpc>
                <a:spcPct val="150000"/>
              </a:lnSpc>
              <a:buFont typeface="Arial" panose="020B0604020202020204" pitchFamily="34" charset="0"/>
              <a:buChar char="•"/>
            </a:pPr>
            <a:r>
              <a:rPr lang="ru-RU" sz="2400" dirty="0">
                <a:latin typeface="Times New Roman" panose="02020603050405020304" pitchFamily="18" charset="0"/>
                <a:cs typeface="Times New Roman" panose="02020603050405020304" pitchFamily="18" charset="0"/>
              </a:rPr>
              <a:t>Правила оформления покупки.</a:t>
            </a:r>
          </a:p>
          <a:p>
            <a:pPr lvl="0" algn="just">
              <a:lnSpc>
                <a:spcPct val="150000"/>
              </a:lnSpc>
              <a:buFont typeface="Arial" panose="020B0604020202020204" pitchFamily="34" charset="0"/>
              <a:buChar char="•"/>
            </a:pPr>
            <a:r>
              <a:rPr lang="ru-RU" sz="2400" dirty="0">
                <a:latin typeface="Times New Roman" panose="02020603050405020304" pitchFamily="18" charset="0"/>
                <a:cs typeface="Times New Roman" panose="02020603050405020304" pitchFamily="18" charset="0"/>
              </a:rPr>
              <a:t>Послепродажное обслуживание.</a:t>
            </a:r>
          </a:p>
          <a:p>
            <a:pPr lvl="0" algn="just">
              <a:lnSpc>
                <a:spcPct val="150000"/>
              </a:lnSpc>
              <a:buFont typeface="Arial" panose="020B0604020202020204" pitchFamily="34" charset="0"/>
              <a:buChar char="•"/>
            </a:pPr>
            <a:r>
              <a:rPr lang="ru-RU" sz="2400" dirty="0">
                <a:latin typeface="Times New Roman" panose="02020603050405020304" pitchFamily="18" charset="0"/>
                <a:cs typeface="Times New Roman" panose="02020603050405020304" pitchFamily="18" charset="0"/>
              </a:rPr>
              <a:t>Правила сбора обратной связи.</a:t>
            </a:r>
          </a:p>
          <a:p>
            <a:pPr lvl="0" algn="just">
              <a:lnSpc>
                <a:spcPct val="150000"/>
              </a:lnSpc>
              <a:buFont typeface="Arial" panose="020B0604020202020204" pitchFamily="34" charset="0"/>
              <a:buChar char="•"/>
            </a:pPr>
            <a:r>
              <a:rPr lang="ru-RU" sz="2400" dirty="0">
                <a:latin typeface="Times New Roman" panose="02020603050405020304" pitchFamily="18" charset="0"/>
                <a:cs typeface="Times New Roman" panose="02020603050405020304" pitchFamily="18" charset="0"/>
              </a:rPr>
              <a:t>Правила взаимодействия с ключевыми (стратегическими) клиентами.</a:t>
            </a:r>
          </a:p>
          <a:p>
            <a:pPr lvl="0" algn="just">
              <a:lnSpc>
                <a:spcPct val="150000"/>
              </a:lnSpc>
              <a:buFont typeface="Arial" panose="020B0604020202020204" pitchFamily="34" charset="0"/>
              <a:buChar char="•"/>
            </a:pPr>
            <a:r>
              <a:rPr lang="ru-RU" sz="2400" dirty="0">
                <a:latin typeface="Times New Roman" panose="02020603050405020304" pitchFamily="18" charset="0"/>
                <a:cs typeface="Times New Roman" panose="02020603050405020304" pitchFamily="18" charset="0"/>
              </a:rPr>
              <a:t>И другие специфичные для магазина стандарты взаимодействия с клиентом и правила поведения в торговом зале.</a:t>
            </a:r>
          </a:p>
          <a:p>
            <a:endParaRPr lang="ru-RU" dirty="0"/>
          </a:p>
        </p:txBody>
      </p:sp>
    </p:spTree>
    <p:extLst>
      <p:ext uri="{BB962C8B-B14F-4D97-AF65-F5344CB8AC3E}">
        <p14:creationId xmlns:p14="http://schemas.microsoft.com/office/powerpoint/2010/main" val="394752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0220" y="427703"/>
            <a:ext cx="11665973" cy="6533536"/>
          </a:xfrm>
        </p:spPr>
        <p:txBody>
          <a:bodyPr>
            <a:noAutofit/>
          </a:bodyPr>
          <a:lstStyle/>
          <a:p>
            <a:pPr marL="0" indent="0" algn="just">
              <a:buNone/>
            </a:pPr>
            <a:r>
              <a:rPr lang="ru-RU" sz="2200" dirty="0" smtClean="0">
                <a:latin typeface="Times New Roman" panose="02020603050405020304" pitchFamily="18" charset="0"/>
                <a:cs typeface="Times New Roman" panose="02020603050405020304" pitchFamily="18" charset="0"/>
              </a:rPr>
              <a:t>	В </a:t>
            </a:r>
            <a:r>
              <a:rPr lang="ru-RU" sz="2200" dirty="0">
                <a:latin typeface="Times New Roman" panose="02020603050405020304" pitchFamily="18" charset="0"/>
                <a:cs typeface="Times New Roman" panose="02020603050405020304" pitchFamily="18" charset="0"/>
              </a:rPr>
              <a:t>первом блоке «Общие принципы качественного обслуживания клиентов» описывается политика компании в области обслуживания клиентов, выделяются основные потребности клиентов компании и принципы их удовлетворения. В этом блоке можно описать существенные для компании персональные и процедурные факторы обслуживания </a:t>
            </a:r>
          </a:p>
          <a:p>
            <a:pPr marL="0" indent="0" algn="just">
              <a:buNone/>
            </a:pPr>
            <a:r>
              <a:rPr lang="ru-RU" sz="2200" dirty="0" smtClean="0">
                <a:latin typeface="Times New Roman" panose="02020603050405020304" pitchFamily="18" charset="0"/>
                <a:cs typeface="Times New Roman" panose="02020603050405020304" pitchFamily="18" charset="0"/>
              </a:rPr>
              <a:t>	Второй </a:t>
            </a:r>
            <a:r>
              <a:rPr lang="ru-RU" sz="2200" dirty="0">
                <a:latin typeface="Times New Roman" panose="02020603050405020304" pitchFamily="18" charset="0"/>
                <a:cs typeface="Times New Roman" panose="02020603050405020304" pitchFamily="18" charset="0"/>
              </a:rPr>
              <a:t>блок «Стандартов качественного обслуживания» – «Рекомендованное и запрещенное поведение», может иметь следующую структуру:</a:t>
            </a:r>
          </a:p>
          <a:p>
            <a:pPr algn="just"/>
            <a:r>
              <a:rPr lang="ru-RU" sz="2200" dirty="0">
                <a:latin typeface="Times New Roman" panose="02020603050405020304" pitchFamily="18" charset="0"/>
                <a:cs typeface="Times New Roman" panose="02020603050405020304" pitchFamily="18" charset="0"/>
              </a:rPr>
              <a:t> </a:t>
            </a:r>
            <a:r>
              <a:rPr lang="ru-RU" sz="2200" i="1" dirty="0" smtClean="0">
                <a:latin typeface="Times New Roman" panose="02020603050405020304" pitchFamily="18" charset="0"/>
                <a:cs typeface="Times New Roman" panose="02020603050405020304" pitchFamily="18" charset="0"/>
              </a:rPr>
              <a:t>Правила </a:t>
            </a:r>
            <a:r>
              <a:rPr lang="ru-RU" sz="2200" i="1" dirty="0">
                <a:latin typeface="Times New Roman" panose="02020603050405020304" pitchFamily="18" charset="0"/>
                <a:cs typeface="Times New Roman" panose="02020603050405020304" pitchFamily="18" charset="0"/>
              </a:rPr>
              <a:t>взаимодействия при вступлении в контакт</a:t>
            </a:r>
            <a:r>
              <a:rPr lang="ru-RU" sz="2200" dirty="0">
                <a:latin typeface="Times New Roman" panose="02020603050405020304" pitchFamily="18" charset="0"/>
                <a:cs typeface="Times New Roman" panose="02020603050405020304" pitchFamily="18" charset="0"/>
              </a:rPr>
              <a:t>: первые фразы, варианты вопросов для первичной ориентировки в потребностях клиента.</a:t>
            </a:r>
          </a:p>
          <a:p>
            <a:pPr algn="just"/>
            <a:r>
              <a:rPr lang="ru-RU" sz="2200" dirty="0">
                <a:latin typeface="Times New Roman" panose="02020603050405020304" pitchFamily="18" charset="0"/>
                <a:cs typeface="Times New Roman" panose="02020603050405020304" pitchFamily="18" charset="0"/>
              </a:rPr>
              <a:t> </a:t>
            </a:r>
            <a:r>
              <a:rPr lang="ru-RU" sz="2200" i="1" dirty="0">
                <a:latin typeface="Times New Roman" panose="02020603050405020304" pitchFamily="18" charset="0"/>
                <a:cs typeface="Times New Roman" panose="02020603050405020304" pitchFamily="18" charset="0"/>
              </a:rPr>
              <a:t>Правила при проведении презентации</a:t>
            </a:r>
            <a:r>
              <a:rPr lang="ru-RU" sz="2200" dirty="0">
                <a:latin typeface="Times New Roman" panose="02020603050405020304" pitchFamily="18" charset="0"/>
                <a:cs typeface="Times New Roman" panose="02020603050405020304" pitchFamily="18" charset="0"/>
              </a:rPr>
              <a:t>: презентация на языке выгод для клиента, общий блок информации (для ориентировки клиента в ассортименте). </a:t>
            </a:r>
            <a:endParaRPr lang="ru-RU" sz="2200" dirty="0" smtClean="0">
              <a:latin typeface="Times New Roman" panose="02020603050405020304" pitchFamily="18" charset="0"/>
              <a:cs typeface="Times New Roman" panose="02020603050405020304" pitchFamily="18" charset="0"/>
            </a:endParaRPr>
          </a:p>
          <a:p>
            <a:pPr algn="just"/>
            <a:r>
              <a:rPr lang="ru-RU" sz="2200" i="1" dirty="0">
                <a:latin typeface="Times New Roman" panose="02020603050405020304" pitchFamily="18" charset="0"/>
                <a:cs typeface="Times New Roman" panose="02020603050405020304" pitchFamily="18" charset="0"/>
              </a:rPr>
              <a:t>Выявление потребностей клиентов и предоставление им дополнительной информации</a:t>
            </a:r>
            <a:r>
              <a:rPr lang="ru-RU" sz="2200" dirty="0">
                <a:latin typeface="Times New Roman" panose="02020603050405020304" pitchFamily="18" charset="0"/>
                <a:cs typeface="Times New Roman" panose="02020603050405020304" pitchFamily="18" charset="0"/>
              </a:rPr>
              <a:t>. </a:t>
            </a:r>
            <a:endParaRPr lang="ru-RU" sz="2200" dirty="0" smtClean="0">
              <a:latin typeface="Times New Roman" panose="02020603050405020304" pitchFamily="18" charset="0"/>
              <a:cs typeface="Times New Roman" panose="02020603050405020304" pitchFamily="18" charset="0"/>
            </a:endParaRPr>
          </a:p>
          <a:p>
            <a:pPr algn="just"/>
            <a:r>
              <a:rPr lang="ru-RU" sz="2200" i="1" dirty="0">
                <a:latin typeface="Times New Roman" panose="02020603050405020304" pitchFamily="18" charset="0"/>
                <a:cs typeface="Times New Roman" panose="02020603050405020304" pitchFamily="18" charset="0"/>
              </a:rPr>
              <a:t>Правила обработки возражений клиента</a:t>
            </a:r>
            <a:r>
              <a:rPr lang="ru-RU" sz="2200" dirty="0">
                <a:latin typeface="Times New Roman" panose="02020603050405020304" pitchFamily="18" charset="0"/>
                <a:cs typeface="Times New Roman" panose="02020603050405020304" pitchFamily="18" charset="0"/>
              </a:rPr>
              <a:t>. </a:t>
            </a:r>
            <a:endParaRPr lang="ru-RU" sz="2200" dirty="0" smtClean="0">
              <a:latin typeface="Times New Roman" panose="02020603050405020304" pitchFamily="18" charset="0"/>
              <a:cs typeface="Times New Roman" panose="02020603050405020304" pitchFamily="18" charset="0"/>
            </a:endParaRPr>
          </a:p>
          <a:p>
            <a:pPr algn="just"/>
            <a:r>
              <a:rPr lang="ru-RU" sz="2200" i="1" dirty="0">
                <a:latin typeface="Times New Roman" panose="02020603050405020304" pitchFamily="18" charset="0"/>
                <a:cs typeface="Times New Roman" panose="02020603050405020304" pitchFamily="18" charset="0"/>
              </a:rPr>
              <a:t>Техники помощи при принятии решения</a:t>
            </a:r>
            <a:r>
              <a:rPr lang="ru-RU" sz="2200" dirty="0">
                <a:latin typeface="Times New Roman" panose="02020603050405020304" pitchFamily="18" charset="0"/>
                <a:cs typeface="Times New Roman" panose="02020603050405020304" pitchFamily="18" charset="0"/>
              </a:rPr>
              <a:t>. </a:t>
            </a:r>
            <a:endParaRPr lang="ru-RU" sz="2200" dirty="0" smtClean="0">
              <a:latin typeface="Times New Roman" panose="02020603050405020304" pitchFamily="18" charset="0"/>
              <a:cs typeface="Times New Roman" panose="02020603050405020304" pitchFamily="18" charset="0"/>
            </a:endParaRPr>
          </a:p>
          <a:p>
            <a:pPr algn="just"/>
            <a:r>
              <a:rPr lang="ru-RU" sz="2200" i="1" dirty="0">
                <a:latin typeface="Times New Roman" panose="02020603050405020304" pitchFamily="18" charset="0"/>
                <a:cs typeface="Times New Roman" panose="02020603050405020304" pitchFamily="18" charset="0"/>
              </a:rPr>
              <a:t>Правила работы с претензиями (возвратами товара), поведение в конфликтной ситуации.</a:t>
            </a:r>
            <a:r>
              <a:rPr lang="ru-RU" sz="2200" dirty="0">
                <a:latin typeface="Times New Roman" panose="02020603050405020304" pitchFamily="18" charset="0"/>
                <a:cs typeface="Times New Roman" panose="02020603050405020304" pitchFamily="18" charset="0"/>
              </a:rPr>
              <a:t> </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1333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74870" y="235974"/>
            <a:ext cx="9404723" cy="1400530"/>
          </a:xfrm>
        </p:spPr>
        <p:txBody>
          <a:bodyPr/>
          <a:lstStyle/>
          <a:p>
            <a:pPr algn="ctr"/>
            <a:r>
              <a:rPr lang="ru-RU" b="1" dirty="0">
                <a:latin typeface="Times New Roman" panose="02020603050405020304" pitchFamily="18" charset="0"/>
                <a:cs typeface="Times New Roman" panose="02020603050405020304" pitchFamily="18" charset="0"/>
              </a:rPr>
              <a:t>4. Система оценки качественного обслуживания</a:t>
            </a:r>
            <a:r>
              <a:rPr lang="ru-RU" b="1" dirty="0"/>
              <a:t/>
            </a:r>
            <a:br>
              <a:rPr lang="ru-RU" b="1" dirty="0"/>
            </a:br>
            <a:endParaRPr lang="ru-RU" dirty="0"/>
          </a:p>
        </p:txBody>
      </p:sp>
      <p:sp>
        <p:nvSpPr>
          <p:cNvPr id="3" name="Объект 2"/>
          <p:cNvSpPr>
            <a:spLocks noGrp="1"/>
          </p:cNvSpPr>
          <p:nvPr>
            <p:ph idx="1"/>
          </p:nvPr>
        </p:nvSpPr>
        <p:spPr>
          <a:xfrm>
            <a:off x="280219" y="1798169"/>
            <a:ext cx="11636476" cy="5191999"/>
          </a:xfrm>
        </p:spPr>
        <p:txBody>
          <a:bodyPr>
            <a:normAutofit/>
          </a:bodyPr>
          <a:lstStyle/>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Система </a:t>
            </a:r>
            <a:r>
              <a:rPr lang="ru-RU" sz="2400" dirty="0">
                <a:latin typeface="Times New Roman" panose="02020603050405020304" pitchFamily="18" charset="0"/>
                <a:cs typeface="Times New Roman" panose="02020603050405020304" pitchFamily="18" charset="0"/>
              </a:rPr>
              <a:t>оценки качественного обслуживания только тогда является системой, когда четко обозначены ее цели, проработаны критерии оценки и выбраны адекватные методы. Более того, когда оценка носит не эпизодический характер, а осуществляется планомерно и постоянно. Чтобы реализовать данный принцип, оценка должна носить как текущий, так и разовый характер. Текущая оценка осуществляется менеджерами и входит в их непосредственные обязанности. Они постоянно должны следить за соблюдением сотрудниками Стандартов качественного обслуживания клиентов и работать персонально с каждый по разбору случаев неправильного поведения. </a:t>
            </a:r>
            <a:endParaRPr lang="ru-RU" sz="2400" dirty="0"/>
          </a:p>
        </p:txBody>
      </p:sp>
    </p:spTree>
    <p:extLst>
      <p:ext uri="{BB962C8B-B14F-4D97-AF65-F5344CB8AC3E}">
        <p14:creationId xmlns:p14="http://schemas.microsoft.com/office/powerpoint/2010/main" val="1510781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1563" y="368710"/>
            <a:ext cx="11685638" cy="6120580"/>
          </a:xfrm>
        </p:spPr>
        <p:txBody>
          <a:bodyPr>
            <a:normAutofit/>
          </a:bodyPr>
          <a:lstStyle/>
          <a:p>
            <a:pPr marL="0" indent="0" algn="just">
              <a:buNone/>
            </a:pPr>
            <a:r>
              <a:rPr lang="ru-RU" sz="2400" dirty="0" smtClean="0">
                <a:latin typeface="Times New Roman" panose="02020603050405020304" pitchFamily="18" charset="0"/>
                <a:cs typeface="Times New Roman" panose="02020603050405020304" pitchFamily="18" charset="0"/>
              </a:rPr>
              <a:t>	В </a:t>
            </a:r>
            <a:r>
              <a:rPr lang="ru-RU" sz="2400" dirty="0">
                <a:latin typeface="Times New Roman" panose="02020603050405020304" pitchFamily="18" charset="0"/>
                <a:cs typeface="Times New Roman" panose="02020603050405020304" pitchFamily="18" charset="0"/>
              </a:rPr>
              <a:t>качестве примера хорошего способа текущей оценки качества обслуживания, можно примести метод «Анализ рекламаций». Данный способ позволяет узнавать и корректировать проблемы, которые вызвали неудовольствие клиента. Для этого, все претензии клиентов тщательно фиксируются и затем подвергаются анализу. Анализ состоит в том, что проводится классификация претензий, и вырабатываются меры по устранению недостатков, начиная с наиболее часто встречающихся претензий</a:t>
            </a:r>
            <a:r>
              <a:rPr lang="ru-RU" sz="2400" dirty="0" smtClean="0">
                <a:latin typeface="Times New Roman" panose="02020603050405020304" pitchFamily="18" charset="0"/>
                <a:cs typeface="Times New Roman" panose="02020603050405020304" pitchFamily="18" charset="0"/>
              </a:rPr>
              <a:t>.</a:t>
            </a:r>
          </a:p>
          <a:p>
            <a:pPr marL="0" indent="0" algn="just">
              <a:buNone/>
            </a:pPr>
            <a:endParaRPr lang="ru-RU" sz="2400" dirty="0">
              <a:latin typeface="Times New Roman" panose="02020603050405020304" pitchFamily="18" charset="0"/>
              <a:cs typeface="Times New Roman" panose="02020603050405020304" pitchFamily="18" charset="0"/>
            </a:endParaRPr>
          </a:p>
          <a:p>
            <a:pPr marL="0" indent="0" algn="just">
              <a:buNone/>
            </a:pPr>
            <a:r>
              <a:rPr lang="ru-RU" sz="2400" dirty="0" smtClean="0">
                <a:latin typeface="Times New Roman" panose="02020603050405020304" pitchFamily="18" charset="0"/>
                <a:cs typeface="Times New Roman" panose="02020603050405020304" pitchFamily="18" charset="0"/>
              </a:rPr>
              <a:t>	Каждый </a:t>
            </a:r>
            <a:r>
              <a:rPr lang="ru-RU" sz="2400" dirty="0">
                <a:latin typeface="Times New Roman" panose="02020603050405020304" pitchFamily="18" charset="0"/>
                <a:cs typeface="Times New Roman" panose="02020603050405020304" pitchFamily="18" charset="0"/>
              </a:rPr>
              <a:t>продавец должен иметь под рукой специальные бланки или журнал, куда он будет записывать жалобы клиентов, все моменты, которые вызвали их недовольство. Важно разъяснить продавцу смысл этой работы, иначе он может сознательно ее игнорировать, скрывая тем самым факты недовольства клиентов. Необходимо, чтобы продавцы понимали, что эта информация очень ценна с точки зрения повышения качества обслуживания клиентов, и никто не собирается наказывать продавцов, только за то, что клиент выразил недовольство чем-либо. Наоборот, каждый такой случай надо обсуждать с продавцами и объяснять им как вести себя в подобной ситуации.</a:t>
            </a:r>
          </a:p>
          <a:p>
            <a:endParaRPr lang="ru-RU" dirty="0"/>
          </a:p>
        </p:txBody>
      </p:sp>
    </p:spTree>
    <p:extLst>
      <p:ext uri="{BB962C8B-B14F-4D97-AF65-F5344CB8AC3E}">
        <p14:creationId xmlns:p14="http://schemas.microsoft.com/office/powerpoint/2010/main" val="2237695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0723" y="398207"/>
            <a:ext cx="11459497" cy="5982928"/>
          </a:xfrm>
        </p:spPr>
        <p:txBody>
          <a:bodyPr>
            <a:normAutofit fontScale="92500"/>
          </a:bodyPr>
          <a:lstStyle/>
          <a:p>
            <a:pPr marL="0" indent="0" algn="just">
              <a:lnSpc>
                <a:spcPct val="150000"/>
              </a:lnSpc>
              <a:buNone/>
            </a:pPr>
            <a:r>
              <a:rPr lang="ru-RU" sz="2400" b="1" dirty="0" smtClean="0">
                <a:latin typeface="Times New Roman" panose="02020603050405020304" pitchFamily="18" charset="0"/>
                <a:cs typeface="Times New Roman" panose="02020603050405020304" pitchFamily="18" charset="0"/>
              </a:rPr>
              <a:t>	Способы </a:t>
            </a:r>
            <a:r>
              <a:rPr lang="ru-RU" sz="2400" b="1" dirty="0">
                <a:latin typeface="Times New Roman" panose="02020603050405020304" pitchFamily="18" charset="0"/>
                <a:cs typeface="Times New Roman" panose="02020603050405020304" pitchFamily="18" charset="0"/>
              </a:rPr>
              <a:t>разовой оценки: </a:t>
            </a:r>
            <a:endParaRPr lang="ru-RU" sz="2400" dirty="0">
              <a:latin typeface="Times New Roman" panose="02020603050405020304" pitchFamily="18" charset="0"/>
              <a:cs typeface="Times New Roman" panose="02020603050405020304" pitchFamily="18" charset="0"/>
            </a:endParaRPr>
          </a:p>
          <a:p>
            <a:pPr marL="0" indent="0" algn="just">
              <a:lnSpc>
                <a:spcPct val="150000"/>
              </a:lnSpc>
              <a:buNone/>
            </a:pPr>
            <a:r>
              <a:rPr lang="ru-RU" sz="2400" b="1"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Аудит-диагностика». </a:t>
            </a:r>
            <a:r>
              <a:rPr lang="ru-RU" sz="2400" dirty="0">
                <a:latin typeface="Times New Roman" panose="02020603050405020304" pitchFamily="18" charset="0"/>
                <a:cs typeface="Times New Roman" panose="02020603050405020304" pitchFamily="18" charset="0"/>
              </a:rPr>
              <a:t>С помощью этого способа оцениваются объективные причины, мешающие реализации качественного обслуживания. Например, помещение магазина очень маленькое, нет места для парковки автомобиля, нет камеры хранения, а сумки с собой проносить нельзя, ценники написаны очень мелким шрифтом и т.д. При аудите системы качественного обслуживания основной упор делается на исследование процедурных характеристик качественного обслуживания клиентов. Оценку данным способом можно проводить как своими силами, так и с привлечением сторонних специалистов. При самостоятельной оценке следует иметь ввиду, что чем тщательнее будет подготовка, тем надежнее – результат. Очень важно подробно заранее прописать критерии оценки, а не просто прийти в магазин, оглянуться и начать думать, что же здесь не так.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9021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5471" y="545692"/>
            <a:ext cx="11680723" cy="5923934"/>
          </a:xfrm>
        </p:spPr>
        <p:txBody>
          <a:bodyPr>
            <a:normAutofit lnSpcReduction="10000"/>
          </a:bodyPr>
          <a:lstStyle/>
          <a:p>
            <a:pPr marL="0" indent="0" algn="just">
              <a:lnSpc>
                <a:spcPct val="150000"/>
              </a:lnSpc>
              <a:buNone/>
            </a:pPr>
            <a:r>
              <a:rPr lang="ru-RU" sz="2400" b="1" dirty="0" smtClean="0">
                <a:latin typeface="Times New Roman" panose="02020603050405020304" pitchFamily="18" charset="0"/>
                <a:cs typeface="Times New Roman" panose="02020603050405020304" pitchFamily="18" charset="0"/>
              </a:rPr>
              <a:t>	Маркетинговое </a:t>
            </a:r>
            <a:r>
              <a:rPr lang="ru-RU" sz="2400" b="1" dirty="0">
                <a:latin typeface="Times New Roman" panose="02020603050405020304" pitchFamily="18" charset="0"/>
                <a:cs typeface="Times New Roman" panose="02020603050405020304" pitchFamily="18" charset="0"/>
              </a:rPr>
              <a:t>исследование</a:t>
            </a:r>
            <a:r>
              <a:rPr lang="ru-RU" sz="2400" dirty="0">
                <a:latin typeface="Times New Roman" panose="02020603050405020304" pitchFamily="18" charset="0"/>
                <a:cs typeface="Times New Roman" panose="02020603050405020304" pitchFamily="18" charset="0"/>
              </a:rPr>
              <a:t>. Исследование удовлетворенности потребителей. Исследования могут быть разные по форме: это может быть телефонный опрос, анкета, присланная по почте, или анкета, которую можно заполнить непосредственно в магазине. Особое внимание при проведении исследования необходимо обратить на выборку. Необходимо клиентов разделить на группы (сегменты), в том числе выделить и группу стратегических клиентов. Соотношение групп в выборке должно соответствовать соотношению клиентов во всей клиентской базе</a:t>
            </a:r>
            <a:r>
              <a:rPr lang="ru-RU" sz="2400" dirty="0" smtClean="0">
                <a:latin typeface="Times New Roman" panose="02020603050405020304" pitchFamily="18" charset="0"/>
                <a:cs typeface="Times New Roman" panose="02020603050405020304" pitchFamily="18" charset="0"/>
              </a:rPr>
              <a:t>.</a:t>
            </a:r>
          </a:p>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Также </a:t>
            </a:r>
            <a:r>
              <a:rPr lang="ru-RU" sz="2400" dirty="0">
                <a:latin typeface="Times New Roman" panose="02020603050405020304" pitchFamily="18" charset="0"/>
                <a:cs typeface="Times New Roman" panose="02020603050405020304" pitchFamily="18" charset="0"/>
              </a:rPr>
              <a:t>с помощью опроса можно узнать о «находках» и используемых ходах у Ваших конкурентов. В таком случае вопросы анкеты должны быть направлены не на оценку вашего обслуживания, а на выявление того, что клиентам нравиться или не нравиться вообще.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7124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5471" y="648929"/>
            <a:ext cx="11739716" cy="6327058"/>
          </a:xfrm>
        </p:spPr>
        <p:txBody>
          <a:bodyPr>
            <a:normAutofit/>
          </a:bodyPr>
          <a:lstStyle/>
          <a:p>
            <a:pPr marL="0" indent="0" algn="just">
              <a:buNone/>
            </a:pPr>
            <a:r>
              <a:rPr lang="ru-RU" sz="2400" dirty="0" smtClean="0">
                <a:latin typeface="Times New Roman" panose="02020603050405020304" pitchFamily="18" charset="0"/>
                <a:cs typeface="Times New Roman" panose="02020603050405020304" pitchFamily="18" charset="0"/>
              </a:rPr>
              <a:t>	То </a:t>
            </a:r>
            <a:r>
              <a:rPr lang="ru-RU" sz="2400" dirty="0">
                <a:latin typeface="Times New Roman" panose="02020603050405020304" pitchFamily="18" charset="0"/>
                <a:cs typeface="Times New Roman" panose="02020603050405020304" pitchFamily="18" charset="0"/>
              </a:rPr>
              <a:t>есть таким образом можно собрать следующую информацию:</a:t>
            </a:r>
          </a:p>
          <a:p>
            <a:pPr marL="0" lvl="0" indent="0" algn="just">
              <a:buNone/>
            </a:pPr>
            <a:r>
              <a:rPr lang="ru-RU" sz="2400" b="1" dirty="0">
                <a:latin typeface="Times New Roman" panose="02020603050405020304" pitchFamily="18" charset="0"/>
                <a:cs typeface="Times New Roman" panose="02020603050405020304" pitchFamily="18" charset="0"/>
              </a:rPr>
              <a:t>Потребности клиентов.</a:t>
            </a:r>
            <a:r>
              <a:rPr lang="ru-RU" sz="2400" dirty="0">
                <a:latin typeface="Times New Roman" panose="02020603050405020304" pitchFamily="18" charset="0"/>
                <a:cs typeface="Times New Roman" panose="02020603050405020304" pitchFamily="18" charset="0"/>
              </a:rPr>
              <a:t> Из полученной информации при правильном ее анализе можно выявить потребности клиентов, которые не сразу видны (»считываются»), а проявляются через «приятности», о которых клиент может легко рассказать</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marL="0" lvl="0" indent="0" algn="just">
              <a:buNone/>
            </a:pPr>
            <a:r>
              <a:rPr lang="ru-RU" sz="2400" b="1" dirty="0">
                <a:latin typeface="Times New Roman" panose="02020603050405020304" pitchFamily="18" charset="0"/>
                <a:cs typeface="Times New Roman" panose="02020603050405020304" pitchFamily="18" charset="0"/>
              </a:rPr>
              <a:t>Условия работы компаний-конкурентов (процедурная сторона).</a:t>
            </a:r>
            <a:r>
              <a:rPr lang="ru-RU" sz="2400" dirty="0">
                <a:latin typeface="Times New Roman" panose="02020603050405020304" pitchFamily="18" charset="0"/>
                <a:cs typeface="Times New Roman" panose="02020603050405020304" pitchFamily="18" charset="0"/>
              </a:rPr>
              <a:t> Вполне вероятно, что в другом магазине более удобные часы работы, или они предоставляют какие-нибудь дополнительные услуги, которые необходимы клиентам.</a:t>
            </a:r>
          </a:p>
          <a:p>
            <a:pPr marL="0" lvl="0" indent="0" algn="just">
              <a:buNone/>
            </a:pPr>
            <a:r>
              <a:rPr lang="ru-RU" sz="2400" b="1" dirty="0">
                <a:latin typeface="Times New Roman" panose="02020603050405020304" pitchFamily="18" charset="0"/>
                <a:cs typeface="Times New Roman" panose="02020603050405020304" pitchFamily="18" charset="0"/>
              </a:rPr>
              <a:t>Чем клиенты довольны, чем нет, причины ухода клиентов. </a:t>
            </a:r>
            <a:r>
              <a:rPr lang="ru-RU" sz="2400" dirty="0">
                <a:latin typeface="Times New Roman" panose="02020603050405020304" pitchFamily="18" charset="0"/>
                <a:cs typeface="Times New Roman" panose="02020603050405020304" pitchFamily="18" charset="0"/>
              </a:rPr>
              <a:t>Получив информацию о том, что не устраивало клиентов в другом магазине, можно избежать чужих ошибок, учиться на ошибках.</a:t>
            </a:r>
          </a:p>
          <a:p>
            <a:pPr marL="0" lvl="0" indent="0" algn="just">
              <a:buNone/>
            </a:pPr>
            <a:r>
              <a:rPr lang="ru-RU" sz="2400" b="1" dirty="0">
                <a:latin typeface="Times New Roman" panose="02020603050405020304" pitchFamily="18" charset="0"/>
                <a:cs typeface="Times New Roman" panose="02020603050405020304" pitchFamily="18" charset="0"/>
              </a:rPr>
              <a:t>Вопросы и возражения клиентов. </a:t>
            </a:r>
            <a:r>
              <a:rPr lang="ru-RU" sz="2400" dirty="0">
                <a:latin typeface="Times New Roman" panose="02020603050405020304" pitchFamily="18" charset="0"/>
                <a:cs typeface="Times New Roman" panose="02020603050405020304" pitchFamily="18" charset="0"/>
              </a:rPr>
              <a:t>Например, в анкету можно включить следующий вопрос: «На какие вопросы Вам не могли ответить в магазине, в котором Вы делали покупки раньше». Таким способом можно пополнить свой «банк решений» – обогатиться и подстраховаться.</a:t>
            </a:r>
          </a:p>
          <a:p>
            <a:endParaRPr lang="ru-RU" dirty="0"/>
          </a:p>
        </p:txBody>
      </p:sp>
    </p:spTree>
    <p:extLst>
      <p:ext uri="{BB962C8B-B14F-4D97-AF65-F5344CB8AC3E}">
        <p14:creationId xmlns:p14="http://schemas.microsoft.com/office/powerpoint/2010/main" val="2740637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4969" y="648929"/>
            <a:ext cx="11636476" cy="5864941"/>
          </a:xfrm>
        </p:spPr>
        <p:txBody>
          <a:bodyPr>
            <a:normAutofit lnSpcReduction="10000"/>
          </a:bodyPr>
          <a:lstStyle/>
          <a:p>
            <a:pPr marL="0" indent="0" algn="just">
              <a:lnSpc>
                <a:spcPct val="150000"/>
              </a:lnSpc>
              <a:buNone/>
            </a:pPr>
            <a:r>
              <a:rPr lang="ru-RU" sz="2400" b="1" dirty="0" smtClean="0">
                <a:latin typeface="Times New Roman" panose="02020603050405020304" pitchFamily="18" charset="0"/>
                <a:cs typeface="Times New Roman" panose="02020603050405020304" pitchFamily="18" charset="0"/>
              </a:rPr>
              <a:t>	Качественный </a:t>
            </a:r>
            <a:r>
              <a:rPr lang="ru-RU" sz="2400" b="1" dirty="0">
                <a:latin typeface="Times New Roman" panose="02020603050405020304" pitchFamily="18" charset="0"/>
                <a:cs typeface="Times New Roman" panose="02020603050405020304" pitchFamily="18" charset="0"/>
              </a:rPr>
              <a:t>сервис</a:t>
            </a:r>
            <a:r>
              <a:rPr lang="ru-RU" sz="2400" dirty="0">
                <a:latin typeface="Times New Roman" panose="02020603050405020304" pitchFamily="18" charset="0"/>
                <a:cs typeface="Times New Roman" panose="02020603050405020304" pitchFamily="18" charset="0"/>
              </a:rPr>
              <a:t> – это концентрация всех ресурсов и всех сотрудников компании на удовлетворении клиентов. Именно всех сотрудников, а не только тех, которые непосредственно общаются с клиентом – лично, по телефону или через Интернет. </a:t>
            </a:r>
          </a:p>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Сервис </a:t>
            </a:r>
            <a:r>
              <a:rPr lang="ru-RU" sz="2400" dirty="0">
                <a:latin typeface="Times New Roman" panose="02020603050405020304" pitchFamily="18" charset="0"/>
                <a:cs typeface="Times New Roman" panose="02020603050405020304" pitchFamily="18" charset="0"/>
              </a:rPr>
              <a:t>– это все: продажи, складское хозяйство, доставка, товарно-материальные запасы, обработка заказов, кадры, отношения с сотрудниками, установка и монтаж, корреспонденция, выставление счетов, продажи в кредит, финансы и бухучет, реклама и связи с общественностью, обработка данных и т.д. Элемент обслуживания есть во всем, что делает каждый сотрудник в компании, потому что в итоге любая деятельность влияет на реальное или воспринимаемое качество продукта или услуги, приобретаемые клиентом.</a:t>
            </a:r>
          </a:p>
          <a:p>
            <a:endParaRPr lang="ru-RU" dirty="0"/>
          </a:p>
        </p:txBody>
      </p:sp>
    </p:spTree>
    <p:extLst>
      <p:ext uri="{BB962C8B-B14F-4D97-AF65-F5344CB8AC3E}">
        <p14:creationId xmlns:p14="http://schemas.microsoft.com/office/powerpoint/2010/main" val="1643816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3456" y="221226"/>
            <a:ext cx="11577485" cy="6371303"/>
          </a:xfrm>
        </p:spPr>
        <p:txBody>
          <a:bodyPr>
            <a:normAutofit fontScale="92500" lnSpcReduction="20000"/>
          </a:bodyPr>
          <a:lstStyle/>
          <a:p>
            <a:pPr marL="0" indent="0" algn="just">
              <a:lnSpc>
                <a:spcPct val="160000"/>
              </a:lnSpc>
              <a:buNone/>
            </a:pPr>
            <a:r>
              <a:rPr lang="ru-RU" sz="2400" b="1" dirty="0" smtClean="0">
                <a:latin typeface="Times New Roman" panose="02020603050405020304" pitchFamily="18" charset="0"/>
                <a:cs typeface="Times New Roman" panose="02020603050405020304" pitchFamily="18" charset="0"/>
              </a:rPr>
              <a:t>	Функции </a:t>
            </a:r>
            <a:r>
              <a:rPr lang="ru-RU" sz="2400" b="1" dirty="0">
                <a:latin typeface="Times New Roman" panose="02020603050405020304" pitchFamily="18" charset="0"/>
                <a:cs typeface="Times New Roman" panose="02020603050405020304" pitchFamily="18" charset="0"/>
              </a:rPr>
              <a:t>сервиса</a:t>
            </a:r>
            <a:r>
              <a:rPr lang="ru-RU" sz="2400" dirty="0">
                <a:latin typeface="Times New Roman" panose="02020603050405020304" pitchFamily="18" charset="0"/>
                <a:cs typeface="Times New Roman" panose="02020603050405020304" pitchFamily="18" charset="0"/>
              </a:rPr>
              <a:t> – сохранить имеющихся клиентов, привлечь новых и создать у всех клиентов потребность продолжать сотрудничество с вашей компанией. Иными словами, задачи качественного сервиса: </a:t>
            </a:r>
          </a:p>
          <a:p>
            <a:pPr marL="0" indent="0" algn="just">
              <a:buNone/>
            </a:pPr>
            <a:r>
              <a:rPr lang="ru-RU" sz="2400" dirty="0" smtClean="0">
                <a:latin typeface="Times New Roman" panose="02020603050405020304" pitchFamily="18" charset="0"/>
                <a:cs typeface="Times New Roman" panose="02020603050405020304" pitchFamily="18" charset="0"/>
              </a:rPr>
              <a:t>- поддержание </a:t>
            </a:r>
            <a:r>
              <a:rPr lang="ru-RU" sz="2400" dirty="0">
                <a:latin typeface="Times New Roman" panose="02020603050405020304" pitchFamily="18" charset="0"/>
                <a:cs typeface="Times New Roman" panose="02020603050405020304" pitchFamily="18" charset="0"/>
              </a:rPr>
              <a:t>клиентской базы;</a:t>
            </a:r>
          </a:p>
          <a:p>
            <a:pPr marL="0" indent="0" algn="just">
              <a:buNone/>
            </a:pPr>
            <a:r>
              <a:rPr lang="ru-RU" sz="2400" dirty="0" smtClean="0">
                <a:latin typeface="Times New Roman" panose="02020603050405020304" pitchFamily="18" charset="0"/>
                <a:cs typeface="Times New Roman" panose="02020603050405020304" pitchFamily="18" charset="0"/>
              </a:rPr>
              <a:t>- развитие </a:t>
            </a:r>
            <a:r>
              <a:rPr lang="ru-RU" sz="2400" dirty="0">
                <a:latin typeface="Times New Roman" panose="02020603050405020304" pitchFamily="18" charset="0"/>
                <a:cs typeface="Times New Roman" panose="02020603050405020304" pitchFamily="18" charset="0"/>
              </a:rPr>
              <a:t>клиентской базы.</a:t>
            </a:r>
          </a:p>
          <a:p>
            <a:pPr marL="0" indent="0" algn="just">
              <a:buNone/>
            </a:pPr>
            <a:r>
              <a:rPr lang="ru-RU" sz="2400" b="1" dirty="0" smtClean="0">
                <a:latin typeface="Times New Roman" panose="02020603050405020304" pitchFamily="18" charset="0"/>
                <a:cs typeface="Times New Roman" panose="02020603050405020304" pitchFamily="18" charset="0"/>
              </a:rPr>
              <a:t>	С </a:t>
            </a:r>
            <a:r>
              <a:rPr lang="ru-RU" sz="2400" b="1" dirty="0">
                <a:latin typeface="Times New Roman" panose="02020603050405020304" pitchFamily="18" charset="0"/>
                <a:cs typeface="Times New Roman" panose="02020603050405020304" pitchFamily="18" charset="0"/>
              </a:rPr>
              <a:t>точки зрения отношений, качественный сервис – это:</a:t>
            </a:r>
          </a:p>
          <a:p>
            <a:pPr lvl="0" algn="just"/>
            <a:r>
              <a:rPr lang="ru-RU" sz="2400" dirty="0">
                <a:latin typeface="Times New Roman" panose="02020603050405020304" pitchFamily="18" charset="0"/>
                <a:cs typeface="Times New Roman" panose="02020603050405020304" pitchFamily="18" charset="0"/>
              </a:rPr>
              <a:t>Заботливость</a:t>
            </a:r>
          </a:p>
          <a:p>
            <a:pPr lvl="0" algn="just"/>
            <a:r>
              <a:rPr lang="ru-RU" sz="2400" dirty="0">
                <a:latin typeface="Times New Roman" panose="02020603050405020304" pitchFamily="18" charset="0"/>
                <a:cs typeface="Times New Roman" panose="02020603050405020304" pitchFamily="18" charset="0"/>
              </a:rPr>
              <a:t>Вежливость</a:t>
            </a:r>
          </a:p>
          <a:p>
            <a:pPr lvl="0" algn="just"/>
            <a:r>
              <a:rPr lang="ru-RU" sz="2400" dirty="0">
                <a:latin typeface="Times New Roman" panose="02020603050405020304" pitchFamily="18" charset="0"/>
                <a:cs typeface="Times New Roman" panose="02020603050405020304" pitchFamily="18" charset="0"/>
              </a:rPr>
              <a:t>Честность</a:t>
            </a:r>
          </a:p>
          <a:p>
            <a:pPr lvl="0" algn="just"/>
            <a:r>
              <a:rPr lang="ru-RU" sz="2400" dirty="0">
                <a:latin typeface="Times New Roman" panose="02020603050405020304" pitchFamily="18" charset="0"/>
                <a:cs typeface="Times New Roman" panose="02020603050405020304" pitchFamily="18" charset="0"/>
              </a:rPr>
              <a:t>Готовность помочь</a:t>
            </a:r>
          </a:p>
          <a:p>
            <a:pPr lvl="0" algn="just"/>
            <a:r>
              <a:rPr lang="ru-RU" sz="2400" dirty="0">
                <a:latin typeface="Times New Roman" panose="02020603050405020304" pitchFamily="18" charset="0"/>
                <a:cs typeface="Times New Roman" panose="02020603050405020304" pitchFamily="18" charset="0"/>
              </a:rPr>
              <a:t>Оперативность</a:t>
            </a:r>
          </a:p>
          <a:p>
            <a:pPr lvl="0" algn="just"/>
            <a:r>
              <a:rPr lang="ru-RU" sz="2400" dirty="0">
                <a:latin typeface="Times New Roman" panose="02020603050405020304" pitchFamily="18" charset="0"/>
                <a:cs typeface="Times New Roman" panose="02020603050405020304" pitchFamily="18" charset="0"/>
              </a:rPr>
              <a:t>Доступность</a:t>
            </a:r>
          </a:p>
          <a:p>
            <a:pPr lvl="0" algn="just"/>
            <a:r>
              <a:rPr lang="ru-RU" sz="2400" dirty="0">
                <a:latin typeface="Times New Roman" panose="02020603050405020304" pitchFamily="18" charset="0"/>
                <a:cs typeface="Times New Roman" panose="02020603050405020304" pitchFamily="18" charset="0"/>
              </a:rPr>
              <a:t>Дружелюбие</a:t>
            </a:r>
          </a:p>
          <a:p>
            <a:pPr lvl="0" algn="just"/>
            <a:r>
              <a:rPr lang="ru-RU" sz="2400" dirty="0" smtClean="0">
                <a:latin typeface="Times New Roman" panose="02020603050405020304" pitchFamily="18" charset="0"/>
                <a:cs typeface="Times New Roman" panose="02020603050405020304" pitchFamily="18" charset="0"/>
              </a:rPr>
              <a:t>Знания</a:t>
            </a:r>
            <a:endParaRPr lang="ru-RU" sz="2400" dirty="0">
              <a:latin typeface="Times New Roman" panose="02020603050405020304" pitchFamily="18" charset="0"/>
              <a:cs typeface="Times New Roman" panose="02020603050405020304" pitchFamily="18" charset="0"/>
            </a:endParaRPr>
          </a:p>
          <a:p>
            <a:pPr lvl="0" algn="just"/>
            <a:r>
              <a:rPr lang="ru-RU" sz="2400" dirty="0">
                <a:latin typeface="Times New Roman" panose="02020603050405020304" pitchFamily="18" charset="0"/>
                <a:cs typeface="Times New Roman" panose="02020603050405020304" pitchFamily="18" charset="0"/>
              </a:rPr>
              <a:t>Профессионализм</a:t>
            </a:r>
          </a:p>
          <a:p>
            <a:endParaRPr lang="ru-RU" dirty="0"/>
          </a:p>
        </p:txBody>
      </p:sp>
    </p:spTree>
    <p:extLst>
      <p:ext uri="{BB962C8B-B14F-4D97-AF65-F5344CB8AC3E}">
        <p14:creationId xmlns:p14="http://schemas.microsoft.com/office/powerpoint/2010/main" val="489956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1730" y="398208"/>
            <a:ext cx="11695470" cy="6459792"/>
          </a:xfrm>
        </p:spPr>
        <p:txBody>
          <a:bodyPr>
            <a:normAutofit fontScale="92500" lnSpcReduction="10000"/>
          </a:bodyPr>
          <a:lstStyle/>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a:t>
            </a:r>
            <a:r>
              <a:rPr lang="ru-RU" sz="2600" dirty="0" smtClean="0">
                <a:latin typeface="Times New Roman" panose="02020603050405020304" pitchFamily="18" charset="0"/>
                <a:cs typeface="Times New Roman" panose="02020603050405020304" pitchFamily="18" charset="0"/>
              </a:rPr>
              <a:t>Компания </a:t>
            </a:r>
            <a:r>
              <a:rPr lang="ru-RU" sz="2600" b="1" dirty="0">
                <a:latin typeface="Times New Roman" panose="02020603050405020304" pitchFamily="18" charset="0"/>
                <a:cs typeface="Times New Roman" panose="02020603050405020304" pitchFamily="18" charset="0"/>
              </a:rPr>
              <a:t>Achieve </a:t>
            </a:r>
            <a:r>
              <a:rPr lang="ru-RU" sz="2600" b="1" dirty="0" err="1">
                <a:latin typeface="Times New Roman" panose="02020603050405020304" pitchFamily="18" charset="0"/>
                <a:cs typeface="Times New Roman" panose="02020603050405020304" pitchFamily="18" charset="0"/>
              </a:rPr>
              <a:t>Global</a:t>
            </a:r>
            <a:r>
              <a:rPr lang="ru-RU" sz="2600" b="1"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из </a:t>
            </a:r>
            <a:r>
              <a:rPr lang="ru-RU" sz="2600" dirty="0" err="1">
                <a:latin typeface="Times New Roman" panose="02020603050405020304" pitchFamily="18" charset="0"/>
                <a:cs typeface="Times New Roman" panose="02020603050405020304" pitchFamily="18" charset="0"/>
              </a:rPr>
              <a:t>Тампа</a:t>
            </a:r>
            <a:r>
              <a:rPr lang="ru-RU" sz="2600" dirty="0">
                <a:latin typeface="Times New Roman" panose="02020603050405020304" pitchFamily="18" charset="0"/>
                <a:cs typeface="Times New Roman" panose="02020603050405020304" pitchFamily="18" charset="0"/>
              </a:rPr>
              <a:t> (штат Флорида), разработчик обучающих программ, обнаружила, что многие предприниматели относятся к обслуживанию так же, как автодилеры. Обслуживание означает ремонт. По требованию клиента сотрудники компании его обслуживают (ремонтируют его машину). Для этих компаний улучшение сервиса заключается в улучшении качества ремонта. А доволен клиент или нет – разберемся потом, в анкетах и телефонных опросах. К таким выводам пришла </a:t>
            </a:r>
            <a:r>
              <a:rPr lang="ru-RU" sz="2600" b="1" dirty="0" smtClean="0">
                <a:latin typeface="Times New Roman" panose="02020603050405020304" pitchFamily="18" charset="0"/>
                <a:cs typeface="Times New Roman" panose="02020603050405020304" pitchFamily="18" charset="0"/>
              </a:rPr>
              <a:t>Achieve Globa</a:t>
            </a:r>
            <a:r>
              <a:rPr lang="en-US" sz="2600" b="1" dirty="0" smtClean="0">
                <a:latin typeface="Times New Roman" panose="02020603050405020304" pitchFamily="18" charset="0"/>
                <a:cs typeface="Times New Roman" panose="02020603050405020304" pitchFamily="18" charset="0"/>
              </a:rPr>
              <a:t>l</a:t>
            </a:r>
            <a:r>
              <a:rPr lang="ru-RU" sz="2600" dirty="0" smtClean="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изучив программы обслуживания клиентов в компаниях сферы финансовых услуг, здравоохранения, розничной торговли и производства, а также государственного сектора.</a:t>
            </a:r>
          </a:p>
          <a:p>
            <a:pPr marL="0" indent="0" algn="just">
              <a:lnSpc>
                <a:spcPct val="150000"/>
              </a:lnSpc>
              <a:buNone/>
            </a:pPr>
            <a:r>
              <a:rPr lang="ru-RU" sz="2600" dirty="0" smtClean="0">
                <a:latin typeface="Times New Roman" panose="02020603050405020304" pitchFamily="18" charset="0"/>
                <a:cs typeface="Times New Roman" panose="02020603050405020304" pitchFamily="18" charset="0"/>
              </a:rPr>
              <a:t>	Но </a:t>
            </a:r>
            <a:r>
              <a:rPr lang="ru-RU" sz="2600" dirty="0">
                <a:latin typeface="Times New Roman" panose="02020603050405020304" pitchFamily="18" charset="0"/>
                <a:cs typeface="Times New Roman" panose="02020603050405020304" pitchFamily="18" charset="0"/>
              </a:rPr>
              <a:t>компания должна понять, что качество ее продукта и качество сервиса взаимосвязаны. Это значит, что отличный продукт при плохом обслуживании будет только раздражать клиентов.</a:t>
            </a:r>
          </a:p>
          <a:p>
            <a:endParaRPr lang="ru-RU" dirty="0"/>
          </a:p>
        </p:txBody>
      </p:sp>
    </p:spTree>
    <p:extLst>
      <p:ext uri="{BB962C8B-B14F-4D97-AF65-F5344CB8AC3E}">
        <p14:creationId xmlns:p14="http://schemas.microsoft.com/office/powerpoint/2010/main" val="3494486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981" y="1209367"/>
            <a:ext cx="11754464" cy="6238568"/>
          </a:xfrm>
        </p:spPr>
        <p:txBody>
          <a:bodyPr/>
          <a:lstStyle/>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Многие </a:t>
            </a:r>
            <a:r>
              <a:rPr lang="ru-RU" sz="2400" dirty="0">
                <a:latin typeface="Times New Roman" panose="02020603050405020304" pitchFamily="18" charset="0"/>
                <a:cs typeface="Times New Roman" panose="02020603050405020304" pitchFamily="18" charset="0"/>
              </a:rPr>
              <a:t>компании заботятся только о материальных аспектах сервиса, например о ремонте. Так они упускают наиважнейший, с точки зрения клиентов, фактор – отзывчивость, внимание и надежность. Такой вывод сделала </a:t>
            </a:r>
            <a:r>
              <a:rPr lang="ru-RU" sz="2400" b="1" dirty="0" err="1">
                <a:latin typeface="Times New Roman" panose="02020603050405020304" pitchFamily="18" charset="0"/>
                <a:cs typeface="Times New Roman" panose="02020603050405020304" pitchFamily="18" charset="0"/>
              </a:rPr>
              <a:t>Forum</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Corporation</a:t>
            </a:r>
            <a:r>
              <a:rPr lang="ru-RU" sz="2400" dirty="0">
                <a:latin typeface="Times New Roman" panose="02020603050405020304" pitchFamily="18" charset="0"/>
                <a:cs typeface="Times New Roman" panose="02020603050405020304" pitchFamily="18" charset="0"/>
              </a:rPr>
              <a:t>, крупная международная консалтинговая фирма. Исследование </a:t>
            </a:r>
            <a:r>
              <a:rPr lang="ru-RU" sz="2400" b="1" dirty="0" err="1">
                <a:latin typeface="Times New Roman" panose="02020603050405020304" pitchFamily="18" charset="0"/>
                <a:cs typeface="Times New Roman" panose="02020603050405020304" pitchFamily="18" charset="0"/>
              </a:rPr>
              <a:t>Forum</a:t>
            </a:r>
            <a:r>
              <a:rPr lang="ru-RU" sz="2400" dirty="0">
                <a:latin typeface="Times New Roman" panose="02020603050405020304" pitchFamily="18" charset="0"/>
                <a:cs typeface="Times New Roman" panose="02020603050405020304" pitchFamily="18" charset="0"/>
              </a:rPr>
              <a:t> показало, что компании, меняющие в своих операциях только осязаемые элементы, т.е. которые легко увидеть и изменить, например, официальные процедуры работы с жалобами, не получают заметного, устойчивого конкурентного преимущества, которое дает качественное обслуживание.</a:t>
            </a:r>
          </a:p>
          <a:p>
            <a:endParaRPr lang="ru-RU" dirty="0"/>
          </a:p>
        </p:txBody>
      </p:sp>
    </p:spTree>
    <p:extLst>
      <p:ext uri="{BB962C8B-B14F-4D97-AF65-F5344CB8AC3E}">
        <p14:creationId xmlns:p14="http://schemas.microsoft.com/office/powerpoint/2010/main" val="2708682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0073" y="0"/>
            <a:ext cx="10208702" cy="1400530"/>
          </a:xfrm>
        </p:spPr>
        <p:txBody>
          <a:bodyPr/>
          <a:lstStyle/>
          <a:p>
            <a:pPr algn="ctr"/>
            <a:r>
              <a:rPr lang="ru-RU" b="1" i="1" dirty="0">
                <a:latin typeface="Times New Roman" panose="02020603050405020304" pitchFamily="18" charset="0"/>
                <a:cs typeface="Times New Roman" panose="02020603050405020304" pitchFamily="18" charset="0"/>
              </a:rPr>
              <a:t>Система оценки качественного обслуживания стратегических клиентов</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15682" y="1607008"/>
            <a:ext cx="11577483" cy="4847870"/>
          </a:xfrm>
        </p:spPr>
        <p:txBody>
          <a:bodyPr>
            <a:noAutofit/>
          </a:bodyPr>
          <a:lstStyle/>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Уделять </a:t>
            </a:r>
            <a:r>
              <a:rPr lang="ru-RU" sz="2400" dirty="0">
                <a:latin typeface="Times New Roman" panose="02020603050405020304" pitchFamily="18" charset="0"/>
                <a:cs typeface="Times New Roman" panose="02020603050405020304" pitchFamily="18" charset="0"/>
              </a:rPr>
              <a:t>время качественному обслуживанию клиентов сейчас модно. Если Вы не проводите опроса клиентов и ваши продавцы не подходят к клиентам с самым популярным на сегодняшний день вопросом «Чем Вам помочь?», то Вы не на волне. Но слова говорят все, а на деле получается совсем не так, как хотелось бы.</a:t>
            </a:r>
          </a:p>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Проблема </a:t>
            </a:r>
            <a:r>
              <a:rPr lang="ru-RU" sz="2400" dirty="0">
                <a:latin typeface="Times New Roman" panose="02020603050405020304" pitchFamily="18" charset="0"/>
                <a:cs typeface="Times New Roman" panose="02020603050405020304" pitchFamily="18" charset="0"/>
              </a:rPr>
              <a:t>качественного обслуживания клиентов – системная и одними первыми фразами и улыбками не решается. Рынок диктует необходимость улучшать обслуживание, монополий становиться все меньше и меньше, и каждый клиент на счету. Любая оплошность со стороны обслуживания, и клиент имеет право обидеться, ему уже есть из чего выбирать.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8973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478" y="398206"/>
            <a:ext cx="11828206" cy="5850193"/>
          </a:xfrm>
        </p:spPr>
        <p:txBody>
          <a:bodyPr>
            <a:noAutofit/>
          </a:bodyPr>
          <a:lstStyle/>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То</a:t>
            </a:r>
            <a:r>
              <a:rPr lang="ru-RU" sz="2400" dirty="0">
                <a:latin typeface="Times New Roman" panose="02020603050405020304" pitchFamily="18" charset="0"/>
                <a:cs typeface="Times New Roman" panose="02020603050405020304" pitchFamily="18" charset="0"/>
              </a:rPr>
              <a:t>, что товаров и услуг много – это, конечно же, </a:t>
            </a:r>
            <a:r>
              <a:rPr lang="ru-RU" sz="2400" dirty="0" smtClean="0">
                <a:latin typeface="Times New Roman" panose="02020603050405020304" pitchFamily="18" charset="0"/>
                <a:cs typeface="Times New Roman" panose="02020603050405020304" pitchFamily="18" charset="0"/>
              </a:rPr>
              <a:t>здорово. Боролись </a:t>
            </a:r>
            <a:r>
              <a:rPr lang="ru-RU" sz="2400" dirty="0">
                <a:latin typeface="Times New Roman" panose="02020603050405020304" pitchFamily="18" charset="0"/>
                <a:cs typeface="Times New Roman" panose="02020603050405020304" pitchFamily="18" charset="0"/>
              </a:rPr>
              <a:t>за свободу выбора и получили ее. Поэтому так явно появляется необходимость в продавце, который не только сделает клиенту тепло и хорошо (удобно), а и проконсультирует – поможет выбрать. Продавцы отмечают, что им легче и приятнее </a:t>
            </a:r>
            <a:r>
              <a:rPr lang="ru-RU" sz="2400" dirty="0" smtClean="0">
                <a:latin typeface="Times New Roman" panose="02020603050405020304" pitchFamily="18" charset="0"/>
                <a:cs typeface="Times New Roman" panose="02020603050405020304" pitchFamily="18" charset="0"/>
              </a:rPr>
              <a:t>работать </a:t>
            </a:r>
            <a:r>
              <a:rPr lang="ru-RU" sz="2400" dirty="0">
                <a:latin typeface="Times New Roman" panose="02020603050405020304" pitchFamily="18" charset="0"/>
                <a:cs typeface="Times New Roman" panose="02020603050405020304" pitchFamily="18" charset="0"/>
              </a:rPr>
              <a:t>с теми клиентами, которые четко знают, что они хотят</a:t>
            </a:r>
            <a:r>
              <a:rPr lang="ru-RU" sz="2400" dirty="0" smtClean="0">
                <a:latin typeface="Times New Roman" panose="02020603050405020304" pitchFamily="18" charset="0"/>
                <a:cs typeface="Times New Roman" panose="02020603050405020304" pitchFamily="18" charset="0"/>
              </a:rPr>
              <a:t>.</a:t>
            </a:r>
          </a:p>
          <a:p>
            <a:pPr marL="0" indent="0" algn="just">
              <a:lnSpc>
                <a:spcPct val="150000"/>
              </a:lnSpc>
              <a:buNone/>
            </a:pPr>
            <a:r>
              <a:rPr lang="ru-RU" sz="2400" dirty="0" smtClean="0">
                <a:latin typeface="Times New Roman" panose="02020603050405020304" pitchFamily="18" charset="0"/>
                <a:cs typeface="Times New Roman" panose="02020603050405020304" pitchFamily="18" charset="0"/>
              </a:rPr>
              <a:t>	Но не </a:t>
            </a:r>
            <a:r>
              <a:rPr lang="ru-RU" sz="2400" dirty="0">
                <a:latin typeface="Times New Roman" panose="02020603050405020304" pitchFamily="18" charset="0"/>
                <a:cs typeface="Times New Roman" panose="02020603050405020304" pitchFamily="18" charset="0"/>
              </a:rPr>
              <a:t>каждый продавец-консультант может понять клиента, для этого нужны специальные навыки и усилия. Действительно, нередко продавцы-консультанты понимают свою миссию как «я здесь для того, чтобы отвечать на вопросы, а все остальное блажь избалованных клиентов, которые не знают, чего хотят. Соответственно, качеством с точки зрения таких продавцов будет их дружелюбие (про улыбку все уже разучили) и компетентность в товаре.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7476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2711" y="0"/>
            <a:ext cx="9404723" cy="1400530"/>
          </a:xfrm>
        </p:spPr>
        <p:txBody>
          <a:bodyPr/>
          <a:lstStyle/>
          <a:p>
            <a:pPr algn="ctr"/>
            <a:r>
              <a:rPr lang="ru-RU" b="1" dirty="0">
                <a:latin typeface="Times New Roman" panose="02020603050405020304" pitchFamily="18" charset="0"/>
                <a:cs typeface="Times New Roman" panose="02020603050405020304" pitchFamily="18" charset="0"/>
              </a:rPr>
              <a:t>2. Требования клиентов к обслуживанию </a:t>
            </a:r>
            <a:r>
              <a:rPr lang="ru-RU" b="1" dirty="0"/>
              <a:t/>
            </a:r>
            <a:br>
              <a:rPr lang="ru-RU" b="1" dirty="0"/>
            </a:br>
            <a:endParaRPr lang="ru-RU" dirty="0"/>
          </a:p>
        </p:txBody>
      </p:sp>
      <p:sp>
        <p:nvSpPr>
          <p:cNvPr id="3" name="Объект 2"/>
          <p:cNvSpPr>
            <a:spLocks noGrp="1"/>
          </p:cNvSpPr>
          <p:nvPr>
            <p:ph idx="1"/>
          </p:nvPr>
        </p:nvSpPr>
        <p:spPr>
          <a:xfrm>
            <a:off x="221224" y="1536725"/>
            <a:ext cx="11665974" cy="5114798"/>
          </a:xfrm>
        </p:spPr>
        <p:txBody>
          <a:bodyPr>
            <a:normAutofit fontScale="92500" lnSpcReduction="20000"/>
          </a:bodyPr>
          <a:lstStyle/>
          <a:p>
            <a:pPr marL="0" indent="0">
              <a:buNone/>
            </a:pPr>
            <a:r>
              <a:rPr lang="ru-RU" sz="2400" b="1" dirty="0" smtClean="0">
                <a:latin typeface="Times New Roman" panose="02020603050405020304" pitchFamily="18" charset="0"/>
                <a:cs typeface="Times New Roman" panose="02020603050405020304" pitchFamily="18" charset="0"/>
              </a:rPr>
              <a:t>	Потребности клиента, помимо потребности купить:</a:t>
            </a:r>
          </a:p>
          <a:p>
            <a:pPr marL="0" indent="0" algn="just">
              <a:lnSpc>
                <a:spcPct val="150000"/>
              </a:lnSpc>
              <a:buNone/>
            </a:pPr>
            <a:r>
              <a:rPr lang="ru-RU" sz="2400" dirty="0">
                <a:latin typeface="Times New Roman" panose="02020603050405020304" pitchFamily="18" charset="0"/>
                <a:cs typeface="Times New Roman" panose="02020603050405020304" pitchFamily="18" charset="0"/>
              </a:rPr>
              <a:t>1. </a:t>
            </a:r>
            <a:r>
              <a:rPr lang="ru-RU" sz="2400" i="1" dirty="0">
                <a:latin typeface="Times New Roman" panose="02020603050405020304" pitchFamily="18" charset="0"/>
                <a:cs typeface="Times New Roman" panose="02020603050405020304" pitchFamily="18" charset="0"/>
              </a:rPr>
              <a:t> Потребность в гостеприимстве</a:t>
            </a:r>
            <a:r>
              <a:rPr lang="ru-RU" sz="2400" dirty="0">
                <a:latin typeface="Times New Roman" panose="02020603050405020304" pitchFamily="18" charset="0"/>
                <a:cs typeface="Times New Roman" panose="02020603050405020304" pitchFamily="18" charset="0"/>
              </a:rPr>
              <a:t>. Главным в магазине должен быть клиент. Клиента надо встречать и провожать с улыбкой, озвучивать желание видеть его снова. Причем улыбка должна быть искренней, а не </a:t>
            </a:r>
            <a:r>
              <a:rPr lang="ru-RU" sz="2400" dirty="0" err="1">
                <a:latin typeface="Times New Roman" panose="02020603050405020304" pitchFamily="18" charset="0"/>
                <a:cs typeface="Times New Roman" panose="02020603050405020304" pitchFamily="18" charset="0"/>
              </a:rPr>
              <a:t>роботоподобной</a:t>
            </a:r>
            <a:r>
              <a:rPr lang="ru-RU" sz="2400" dirty="0">
                <a:latin typeface="Times New Roman" panose="02020603050405020304" pitchFamily="18" charset="0"/>
                <a:cs typeface="Times New Roman" panose="02020603050405020304" pitchFamily="18" charset="0"/>
              </a:rPr>
              <a:t>, которую иногда можно встретить. А иногда улыбка напоминает звериный оскал и вообще становится не по себе.</a:t>
            </a:r>
          </a:p>
          <a:p>
            <a:pPr marL="0" indent="0" algn="just">
              <a:lnSpc>
                <a:spcPct val="150000"/>
              </a:lnSpc>
              <a:buNone/>
            </a:pPr>
            <a:r>
              <a:rPr lang="ru-RU" sz="2400" dirty="0">
                <a:latin typeface="Times New Roman" panose="02020603050405020304" pitchFamily="18" charset="0"/>
                <a:cs typeface="Times New Roman" panose="02020603050405020304" pitchFamily="18" charset="0"/>
              </a:rPr>
              <a:t>2.   </a:t>
            </a:r>
            <a:r>
              <a:rPr lang="ru-RU" sz="2400" i="1" dirty="0">
                <a:latin typeface="Times New Roman" panose="02020603050405020304" pitchFamily="18" charset="0"/>
                <a:cs typeface="Times New Roman" panose="02020603050405020304" pitchFamily="18" charset="0"/>
              </a:rPr>
              <a:t>Потребность в быстром обслуживании</a:t>
            </a:r>
            <a:r>
              <a:rPr lang="ru-RU" sz="2400" dirty="0">
                <a:latin typeface="Times New Roman" panose="02020603050405020304" pitchFamily="18" charset="0"/>
                <a:cs typeface="Times New Roman" panose="02020603050405020304" pitchFamily="18" charset="0"/>
              </a:rPr>
              <a:t>. Нельзя заставлять клиента ждать. Например, подолгу ходить на склад за товаром, путать и приносить не тот товар, разговаривать по телефону или с коллегой по работе, пока клиент сверлит продавца глазами или ловит его взгляд. Если продавец разговаривает по телефону, он может дать глазной сигнал клиенту, что его заметили и обслуживание, в ближайшие секунды произойдет, положить трубку, извиниться и помочь клиенту.</a:t>
            </a:r>
          </a:p>
          <a:p>
            <a:pPr marL="0" indent="0">
              <a:buNone/>
            </a:pP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38970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57</TotalTime>
  <Words>289</Words>
  <Application>Microsoft Office PowerPoint</Application>
  <PresentationFormat>Широкоэкранный</PresentationFormat>
  <Paragraphs>108</Paragraphs>
  <Slides>27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27</vt:i4>
      </vt:variant>
    </vt:vector>
  </HeadingPairs>
  <TitlesOfParts>
    <vt:vector size="32" baseType="lpstr">
      <vt:lpstr>Arial</vt:lpstr>
      <vt:lpstr>Century Gothic</vt:lpstr>
      <vt:lpstr>Times New Roman</vt:lpstr>
      <vt:lpstr>Wingdings 3</vt:lpstr>
      <vt:lpstr>Ион</vt:lpstr>
      <vt:lpstr>Тема 10. Качественное обслуживание клиентов </vt:lpstr>
      <vt:lpstr>1. Сущность понятия и система оценки качественного обслуживания клиентов   </vt:lpstr>
      <vt:lpstr>Презентация PowerPoint</vt:lpstr>
      <vt:lpstr>Презентация PowerPoint</vt:lpstr>
      <vt:lpstr>Презентация PowerPoint</vt:lpstr>
      <vt:lpstr>Презентация PowerPoint</vt:lpstr>
      <vt:lpstr>Система оценки качественного обслуживания стратегических клиентов </vt:lpstr>
      <vt:lpstr>Презентация PowerPoint</vt:lpstr>
      <vt:lpstr>2. Требования клиентов к обслуживанию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Персональная и процедурная стороны обслуживания </vt:lpstr>
      <vt:lpstr>Презентация PowerPoint</vt:lpstr>
      <vt:lpstr>Презентация PowerPoint</vt:lpstr>
      <vt:lpstr>Презентация PowerPoint</vt:lpstr>
      <vt:lpstr>Стандарты качественного обслуживания клиентов </vt:lpstr>
      <vt:lpstr>Презентация PowerPoint</vt:lpstr>
      <vt:lpstr>Презентация PowerPoint</vt:lpstr>
      <vt:lpstr>4. Система оценки качественного обслуживания </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10. Качественное обслуживание клиентов </dc:title>
  <dc:creator>Пользователь Windows</dc:creator>
  <cp:lastModifiedBy>Пользователь Windows</cp:lastModifiedBy>
  <cp:revision>9</cp:revision>
  <dcterms:created xsi:type="dcterms:W3CDTF">2020-10-08T16:01:32Z</dcterms:created>
  <dcterms:modified xsi:type="dcterms:W3CDTF">2020-10-08T16:59:25Z</dcterms:modified>
</cp:coreProperties>
</file>