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4C470-A04C-46A8-99E2-68E451CAD893}" type="datetimeFigureOut">
              <a:rPr lang="ru-RU" smtClean="0"/>
              <a:t>12.03.2020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9B975-AAC1-4A50-9689-F913623658D3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7033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4C470-A04C-46A8-99E2-68E451CAD893}" type="datetimeFigureOut">
              <a:rPr lang="ru-RU" smtClean="0"/>
              <a:t>12.03.2020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9B975-AAC1-4A50-9689-F913623658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1278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4C470-A04C-46A8-99E2-68E451CAD893}" type="datetimeFigureOut">
              <a:rPr lang="ru-RU" smtClean="0"/>
              <a:t>12.03.2020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9B975-AAC1-4A50-9689-F913623658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57720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4C470-A04C-46A8-99E2-68E451CAD893}" type="datetimeFigureOut">
              <a:rPr lang="ru-RU" smtClean="0"/>
              <a:t>12.03.2020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9B975-AAC1-4A50-9689-F913623658D3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287544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4C470-A04C-46A8-99E2-68E451CAD893}" type="datetimeFigureOut">
              <a:rPr lang="ru-RU" smtClean="0"/>
              <a:t>12.03.2020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9B975-AAC1-4A50-9689-F913623658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65684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4C470-A04C-46A8-99E2-68E451CAD893}" type="datetimeFigureOut">
              <a:rPr lang="ru-RU" smtClean="0"/>
              <a:t>12.03.2020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9B975-AAC1-4A50-9689-F913623658D3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785056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4C470-A04C-46A8-99E2-68E451CAD893}" type="datetimeFigureOut">
              <a:rPr lang="ru-RU" smtClean="0"/>
              <a:t>12.03.2020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9B975-AAC1-4A50-9689-F913623658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91510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4C470-A04C-46A8-99E2-68E451CAD893}" type="datetimeFigureOut">
              <a:rPr lang="ru-RU" smtClean="0"/>
              <a:t>12.03.2020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9B975-AAC1-4A50-9689-F913623658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91329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4C470-A04C-46A8-99E2-68E451CAD893}" type="datetimeFigureOut">
              <a:rPr lang="ru-RU" smtClean="0"/>
              <a:t>12.03.2020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9B975-AAC1-4A50-9689-F913623658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0785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4C470-A04C-46A8-99E2-68E451CAD893}" type="datetimeFigureOut">
              <a:rPr lang="ru-RU" smtClean="0"/>
              <a:t>12.03.2020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9B975-AAC1-4A50-9689-F913623658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246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4C470-A04C-46A8-99E2-68E451CAD893}" type="datetimeFigureOut">
              <a:rPr lang="ru-RU" smtClean="0"/>
              <a:t>12.03.2020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9B975-AAC1-4A50-9689-F913623658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9756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4C470-A04C-46A8-99E2-68E451CAD893}" type="datetimeFigureOut">
              <a:rPr lang="ru-RU" smtClean="0"/>
              <a:t>12.03.2020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9B975-AAC1-4A50-9689-F913623658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6429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4C470-A04C-46A8-99E2-68E451CAD893}" type="datetimeFigureOut">
              <a:rPr lang="ru-RU" smtClean="0"/>
              <a:t>12.03.2020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9B975-AAC1-4A50-9689-F913623658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6306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4C470-A04C-46A8-99E2-68E451CAD893}" type="datetimeFigureOut">
              <a:rPr lang="ru-RU" smtClean="0"/>
              <a:t>12.03.2020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9B975-AAC1-4A50-9689-F913623658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8161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4C470-A04C-46A8-99E2-68E451CAD893}" type="datetimeFigureOut">
              <a:rPr lang="ru-RU" smtClean="0"/>
              <a:t>12.03.2020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9B975-AAC1-4A50-9689-F913623658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5561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4C470-A04C-46A8-99E2-68E451CAD893}" type="datetimeFigureOut">
              <a:rPr lang="ru-RU" smtClean="0"/>
              <a:t>12.03.2020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9B975-AAC1-4A50-9689-F913623658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4730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4C470-A04C-46A8-99E2-68E451CAD893}" type="datetimeFigureOut">
              <a:rPr lang="ru-RU" smtClean="0"/>
              <a:t>12.03.2020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9B975-AAC1-4A50-9689-F913623658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8820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8F34C470-A04C-46A8-99E2-68E451CAD893}" type="datetimeFigureOut">
              <a:rPr lang="ru-RU" smtClean="0"/>
              <a:t>12.03.2020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7499B975-AAC1-4A50-9689-F913623658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834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11272261" cy="2971801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</a:t>
            </a:r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1: «Основы </a:t>
            </a:r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системы </a:t>
            </a:r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обслуживания»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2105" y="2860194"/>
            <a:ext cx="10588050" cy="2459951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1.1.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понятия «Организации обслуживания».</a:t>
            </a:r>
          </a:p>
          <a:p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1.2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 Факторы, влияющие на работу с потребителем.</a:t>
            </a:r>
          </a:p>
          <a:p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1.3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Организация процесса обслуживания на </a:t>
            </a:r>
            <a:endParaRPr lang="ru-RU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сервисном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предприятии.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049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4691" y="96983"/>
            <a:ext cx="11333018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2800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Качество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определяется как «совокупность характеристик объекта, относящихся к его способности удовлетворить установленные или предполагаемые потребности» (Международный стандарт ИСО 8402).</a:t>
            </a:r>
          </a:p>
          <a:p>
            <a:pPr marL="457200" indent="-457200"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ru-RU" sz="28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indent="-457200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Качество обслуживания потребителей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 это интегральный показатель, охватывающий совокупность логистических параметров (срок доставки, количество выполненных заказов, длительность цикла обслуживания, время ожидания постановки заказа на исполнение и т. п.).</a:t>
            </a:r>
          </a:p>
          <a:p>
            <a:pPr marL="457200" indent="-457200"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ru-RU" sz="28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indent="-457200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2800" b="1" u="sng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Стандартизация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 это деятельность по унификации планов, процессов, систем планирования, систем обмена данными, документооборота, грузовых единиц, торговой и транспортной упаковки продукции.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2170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0945" y="263236"/>
            <a:ext cx="1148541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spcAft>
                <a:spcPts val="0"/>
              </a:spcAft>
            </a:pPr>
            <a:r>
              <a:rPr lang="ru-RU" sz="3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Основные понятия цикла </a:t>
            </a:r>
            <a:r>
              <a:rPr lang="ru-RU" sz="36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обслуживания:</a:t>
            </a:r>
          </a:p>
          <a:p>
            <a:pPr indent="457200" algn="just">
              <a:spcAft>
                <a:spcPts val="0"/>
              </a:spcAft>
            </a:pP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14350" indent="-514350" algn="just">
              <a:spcAft>
                <a:spcPts val="0"/>
              </a:spcAft>
              <a:buAutoNum type="arabicPeriod"/>
            </a:pPr>
            <a:r>
              <a:rPr lang="ru-RU" sz="2800" b="1" u="sng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Теория </a:t>
            </a:r>
            <a:r>
              <a:rPr lang="ru-RU" sz="2800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циклов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 системная теория, исследующая закономерности в формировании структуры циклов в процессах «жизни» различного типа систем. </a:t>
            </a:r>
            <a:endParaRPr lang="ru-RU" sz="28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14350" indent="-514350" algn="just">
              <a:spcAft>
                <a:spcPts val="0"/>
              </a:spcAft>
              <a:buAutoNum type="arabicPeriod"/>
            </a:pP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	Цикл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обслуживания потребителя — повторяющийся законченный замкнутый процесс, переводящий цель (удовлетворение потребности потребителя) в определенный результат (продукцию, предмет и объект) удовлетворения потребности.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33627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2401" y="387926"/>
            <a:ext cx="118872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spcAft>
                <a:spcPts val="0"/>
              </a:spcAft>
            </a:pPr>
            <a:r>
              <a:rPr lang="ru-RU" sz="2800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2. Поступление и обработка заказа потребителя</a:t>
            </a:r>
            <a:endParaRPr lang="ru-RU" sz="2800" u="sng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>
              <a:spcAft>
                <a:spcPts val="0"/>
              </a:spcAft>
            </a:pPr>
            <a:endParaRPr lang="ru-RU" sz="28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>
              <a:spcAft>
                <a:spcPts val="0"/>
              </a:spcAft>
            </a:pP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Функционирование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логистических систем направлено на удовлетворение платежеспособного спроса потребителей. Продукцией логистической системы предприятия является исполнение заказов потребителей.</a:t>
            </a:r>
          </a:p>
          <a:p>
            <a:pPr indent="457200" algn="just">
              <a:spcAft>
                <a:spcPts val="0"/>
              </a:spcAft>
            </a:pPr>
            <a:endParaRPr lang="ru-RU" sz="28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>
              <a:spcAft>
                <a:spcPts val="0"/>
              </a:spcAft>
            </a:pP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Заказ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является информационной единицей логистических операций. В общем случае он представляет собой бланк, проходящий все стадии процесса обслуживания потребителей. </a:t>
            </a:r>
            <a:endParaRPr lang="ru-RU" sz="28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>
              <a:spcAft>
                <a:spcPts val="0"/>
              </a:spcAft>
            </a:pP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>
              <a:spcAft>
                <a:spcPts val="0"/>
              </a:spcAft>
            </a:pP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Заказ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как правило, объединяет 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себе все документы, связанные с отдельной сделкой (договором, контрактом).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99866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9381" y="928254"/>
            <a:ext cx="11651673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spcAft>
                <a:spcPts val="0"/>
              </a:spcAft>
            </a:pPr>
            <a:r>
              <a:rPr lang="ru-RU" sz="2800" b="1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Оценка уровня обслуживания</a:t>
            </a:r>
            <a:endParaRPr lang="ru-RU" sz="2800" u="sng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>
              <a:spcAft>
                <a:spcPts val="0"/>
              </a:spcAft>
            </a:pPr>
            <a:endParaRPr lang="ru-RU" sz="2800" b="1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>
              <a:spcAft>
                <a:spcPts val="0"/>
              </a:spcAft>
            </a:pPr>
            <a:r>
              <a:rPr lang="ru-RU" sz="2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Базовый 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уровень обслуживания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это тот минимальный уровень логистической поддержки, который предоставляется всем без исключения потребителям.</a:t>
            </a:r>
          </a:p>
          <a:p>
            <a:r>
              <a:rPr lang="ru-RU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</a:p>
          <a:p>
            <a:r>
              <a:rPr lang="ru-R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ru-RU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Надежность </a:t>
            </a:r>
            <a:r>
              <a:rPr lang="ru-R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логистике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способность поддерживать запланированный уровень доступности запасов и функциональности операции.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30124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6364" y="1205346"/>
            <a:ext cx="11554691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spcAft>
                <a:spcPts val="0"/>
              </a:spcAft>
            </a:pPr>
            <a:r>
              <a:rPr lang="ru-RU" sz="2800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4. Реинжиниринг процесса обслуживания потребителя</a:t>
            </a:r>
            <a:endParaRPr lang="ru-RU" sz="2800" u="sng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>
              <a:spcAft>
                <a:spcPts val="0"/>
              </a:spcAft>
            </a:pPr>
            <a:endParaRPr lang="ru-RU" sz="28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>
              <a:spcAft>
                <a:spcPts val="0"/>
              </a:spcAft>
            </a:pP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Реинжиниринг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процесса обслуживания потребителя включает в себя:</a:t>
            </a:r>
          </a:p>
          <a:p>
            <a:pPr indent="457200"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пересмотр и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реконструкцию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процессов выполнения заказов в целях улучшения показателей системы обслуживания;</a:t>
            </a:r>
          </a:p>
          <a:p>
            <a:pPr indent="457200"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разработку системы обслуживания по процессам создания добавленной ценности для потребителя.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76475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6255" y="709091"/>
            <a:ext cx="11582399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2800" b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Главная задача 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организации обслуживания населения – это разработка и внедрение рациональных форм и методов обслуживания.</a:t>
            </a:r>
            <a:b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28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2800" b="1" u="sng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Принципы обслуживания потребителя:</a:t>
            </a:r>
          </a:p>
          <a:p>
            <a:pPr marL="1371600" lvl="2" indent="-457200">
              <a:buFont typeface="Wingdings" panose="05000000000000000000" pitchFamily="2" charset="2"/>
              <a:buChar char="ü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более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полное удовлетворение платежеспособного спроса населения на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услуги;</a:t>
            </a:r>
          </a:p>
          <a:p>
            <a:pPr marL="1371600" lvl="2" indent="-457200">
              <a:buFont typeface="Wingdings" panose="05000000000000000000" pitchFamily="2" charset="2"/>
              <a:buChar char="ü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максимальное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приближение услуг к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потребителю;</a:t>
            </a:r>
          </a:p>
          <a:p>
            <a:pPr marL="1371600" lvl="2" indent="-457200">
              <a:buFont typeface="Wingdings" panose="05000000000000000000" pitchFamily="2" charset="2"/>
              <a:buChar char="ü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внимания к заказчику, к его индивидуальным требованиям, вкусам и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запросам;</a:t>
            </a:r>
          </a:p>
          <a:p>
            <a:pPr marL="1371600" lvl="2" indent="-457200">
              <a:buFont typeface="Wingdings" panose="05000000000000000000" pitchFamily="2" charset="2"/>
              <a:buChar char="ü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наибольших удобств и комфортных условий для заказчика при пользовании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услугами;</a:t>
            </a:r>
          </a:p>
          <a:p>
            <a:pPr marL="1371600" lvl="2" indent="-457200">
              <a:buFont typeface="Wingdings" panose="05000000000000000000" pitchFamily="2" charset="2"/>
              <a:buChar char="ü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доведение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услуг до потребителя с меньшими затратами.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72045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3963" y="263236"/>
            <a:ext cx="11568545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just">
              <a:spcAft>
                <a:spcPts val="0"/>
              </a:spcAft>
            </a:pP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Реализация этих принципов на практике предполагает осуществление комплекса мероприятий, направленных на решение следующих вопросов:</a:t>
            </a:r>
          </a:p>
          <a:p>
            <a:pPr indent="342900" algn="just">
              <a:spcAft>
                <a:spcPts val="0"/>
              </a:spcAft>
            </a:pPr>
            <a:endParaRPr lang="ru-RU" sz="28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42900" algn="just">
              <a:spcAft>
                <a:spcPts val="0"/>
              </a:spcAft>
            </a:pP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Увеличение объема реализации услуг и расширение номенклатуры оказываемых услуг.</a:t>
            </a:r>
          </a:p>
          <a:p>
            <a:pPr indent="342900" algn="just"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2. Улучшение качества исполнения заказа.</a:t>
            </a:r>
          </a:p>
          <a:p>
            <a:pPr indent="342900" algn="just"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3. Улучшение качества обслуживания заказчиков за счет внедрения прогрессивных форм обслуживания.</a:t>
            </a:r>
          </a:p>
          <a:p>
            <a:pPr indent="342900" algn="just"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4. Повышение культуры обслуживания.</a:t>
            </a:r>
          </a:p>
          <a:p>
            <a:pPr indent="342900" algn="just"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5. Совершенствование ценообразования услуг.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22256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3963" y="221674"/>
            <a:ext cx="11776363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just">
              <a:spcAft>
                <a:spcPts val="0"/>
              </a:spcAft>
            </a:pP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Повышение эффективности обслуживания достигается за счет проведения систематической работы в  следующих направлениях</a:t>
            </a:r>
            <a:r>
              <a:rPr lang="ru-RU" sz="28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 indent="342900" algn="just">
              <a:spcAft>
                <a:spcPts val="0"/>
              </a:spcAft>
            </a:pP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42900" algn="just"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1. Внедрение прогрессивных форм обслуживания.</a:t>
            </a:r>
          </a:p>
          <a:p>
            <a:pPr indent="342900" algn="just"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2. Рациональное размещение подразделений предприятий, осуществляющих прием и выдачу заказов.</a:t>
            </a:r>
          </a:p>
          <a:p>
            <a:pPr indent="342900" algn="just"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3. Установление наиболее удобного режима работы предприятий и их подразделений, непосредственно оказывающих услуги населению.</a:t>
            </a:r>
          </a:p>
          <a:p>
            <a:pPr indent="342900" algn="just"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4. Соблюдение сроков исполнения заказов.</a:t>
            </a:r>
          </a:p>
          <a:p>
            <a:pPr indent="342900" algn="just"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5. Повышение культуры обслуживания.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89625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0110" y="969818"/>
            <a:ext cx="11776363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2800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Предоставление услуги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это деятельность исполнителя услуги, необходимая для обеспечения выполнения услуги. </a:t>
            </a:r>
            <a:endParaRPr lang="ru-RU" sz="28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indent="-457200" algn="just"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indent="-457200"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Предоставление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услуги делится на отдельные </a:t>
            </a:r>
            <a:r>
              <a:rPr lang="ru-RU" sz="2800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этапы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endParaRPr lang="ru-RU" sz="28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	- обеспечение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необходимыми ресурсами, </a:t>
            </a:r>
            <a:endParaRPr lang="ru-RU" sz="28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	- технологический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процесс исполнения, </a:t>
            </a:r>
            <a:endParaRPr lang="ru-RU" sz="28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	- контроль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 оценка, </a:t>
            </a:r>
            <a:endParaRPr lang="ru-RU" sz="28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	- процесс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обслуживания. </a:t>
            </a:r>
            <a:endParaRPr lang="ru-RU" sz="28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25692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1673" y="581891"/>
            <a:ext cx="11249891" cy="54317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just">
              <a:spcAft>
                <a:spcPts val="0"/>
              </a:spcAft>
            </a:pPr>
            <a:r>
              <a:rPr lang="ru-RU" sz="3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Жизненный цикл услуги подразделяется на несколько этапов</a:t>
            </a:r>
            <a:r>
              <a:rPr lang="ru-RU" sz="36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 indent="342900" algn="just">
              <a:spcAft>
                <a:spcPts val="0"/>
              </a:spcAft>
            </a:pP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971550" lvl="1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предоставление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информации по услугам, предлагаемым 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потребителям;</a:t>
            </a:r>
          </a:p>
          <a:p>
            <a:pPr marL="971550" lvl="1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принятие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заказа на 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услугу;</a:t>
            </a:r>
          </a:p>
          <a:p>
            <a:pPr marL="971550" lvl="1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исполнение услуги;</a:t>
            </a:r>
          </a:p>
          <a:p>
            <a:pPr marL="971550" lvl="1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контроль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качества исполнения 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услуги;</a:t>
            </a:r>
          </a:p>
          <a:p>
            <a:pPr marL="971550" lvl="1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выдача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заказа потребителю.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27092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93963" y="1953491"/>
            <a:ext cx="11998037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1.1. Основные понятия «Организации обслуживания</a:t>
            </a:r>
            <a: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76892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68037" y="1911928"/>
            <a:ext cx="1106978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1.2. Факторы, влияющие на работу с потребителем.</a:t>
            </a:r>
            <a:endParaRPr lang="ru-RU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97146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4800" y="249383"/>
            <a:ext cx="11623964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2800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Первый</a:t>
            </a:r>
            <a:r>
              <a:rPr lang="ru-RU" sz="2800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 это противоречия между интересами предприятий, оказывающих услуги, и их потребителями.</a:t>
            </a:r>
          </a:p>
          <a:p>
            <a:pPr indent="457200" algn="just">
              <a:spcAft>
                <a:spcPts val="0"/>
              </a:spcAft>
            </a:pPr>
            <a:endParaRPr lang="ru-RU" sz="28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>
              <a:spcAft>
                <a:spcPts val="0"/>
              </a:spcAft>
            </a:pPr>
            <a:r>
              <a:rPr lang="ru-RU" sz="28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Негативное 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восприятие предприятия сферы сервиса потребителем обусловливается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следующими показателями:</a:t>
            </a: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"/>
              <a:tabLst>
                <a:tab pos="571500" algn="l"/>
              </a:tabLs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иск предприятия, где можно получить необходимую услугу;</a:t>
            </a: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"/>
              <a:tabLst>
                <a:tab pos="571500" algn="l"/>
              </a:tabLs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время, когда услуга будет оказана;</a:t>
            </a: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"/>
              <a:tabLst>
                <a:tab pos="571500" algn="l"/>
              </a:tabLs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время работы предприятий сферы сервиса совпадает с временем работы потребителя;</a:t>
            </a: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"/>
              <a:tabLst>
                <a:tab pos="571500" algn="l"/>
              </a:tabLs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время приема, выдачи и выполнения заказа – продолжительное;</a:t>
            </a: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"/>
              <a:tabLst>
                <a:tab pos="571500" algn="l"/>
              </a:tabLs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сомнение потребителя в качестве услуг предприятия, в которое он обратился;</a:t>
            </a: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"/>
              <a:tabLst>
                <a:tab pos="571500" algn="l"/>
              </a:tabLs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расходы, связанные с услугой, велики и несвоевременны.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89256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68788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2100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Второй</a:t>
            </a:r>
            <a:r>
              <a:rPr lang="ru-RU" sz="2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 это причины, препятствующие обращению потребителей в предприятия сферы сервиса:</a:t>
            </a:r>
          </a:p>
          <a:p>
            <a:pPr indent="457200" algn="just">
              <a:spcAft>
                <a:spcPts val="0"/>
              </a:spcAft>
            </a:pPr>
            <a:endParaRPr lang="ru-RU" sz="20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>
              <a:spcAft>
                <a:spcPts val="0"/>
              </a:spcAft>
            </a:pPr>
            <a:r>
              <a:rPr lang="ru-RU" sz="20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 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До </a:t>
            </a: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посещения предприятия это: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 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отсутствие информации о нем;</a:t>
            </a:r>
          </a:p>
          <a:p>
            <a:pPr indent="457200" algn="just"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 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отсутствие или недостаток денежных средств для получения услуги;</a:t>
            </a:r>
          </a:p>
          <a:p>
            <a:pPr indent="457200" algn="just"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 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отрицательное восприятие затрат времени, связанных с поездкой, оформлением, ожиданием выполнения услуги;</a:t>
            </a:r>
          </a:p>
          <a:p>
            <a:pPr indent="457200" algn="just"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 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возможность выполнения этих работ самостоятельно;</a:t>
            </a:r>
          </a:p>
          <a:p>
            <a:pPr indent="457200" algn="just">
              <a:spcAft>
                <a:spcPts val="0"/>
              </a:spcAft>
            </a:pP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2.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 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Во </a:t>
            </a: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время посещения предприятия: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-невнимательное отношение работников к потребителю;</a:t>
            </a:r>
          </a:p>
          <a:p>
            <a:pPr indent="457200" algn="just"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-недоверие клиента к услугам и ценам на них;</a:t>
            </a:r>
          </a:p>
          <a:p>
            <a:pPr indent="457200" algn="just"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-трудность определения местоположения предприятия;</a:t>
            </a:r>
          </a:p>
          <a:p>
            <a:pPr indent="457200" algn="just"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неэстетичный внешний вид предприятия сферы сервиса;</a:t>
            </a:r>
          </a:p>
          <a:p>
            <a:pPr indent="457200" algn="just"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неопрятный внешний вид работников;</a:t>
            </a:r>
          </a:p>
          <a:p>
            <a:pPr indent="457200" algn="just"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-нарушение технологии выполнения услуги;</a:t>
            </a:r>
          </a:p>
          <a:p>
            <a:pPr indent="457200" algn="just"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-отсутствие удобств во время ожидания выполнения или оказания услуги;</a:t>
            </a:r>
          </a:p>
          <a:p>
            <a:pPr indent="457200" algn="just"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несоблюдение сроков выполнения заказа;</a:t>
            </a:r>
          </a:p>
          <a:p>
            <a:pPr indent="457200" algn="just"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-отсутствие гарантий;</a:t>
            </a:r>
          </a:p>
          <a:p>
            <a:pPr indent="457200" algn="just">
              <a:spcAft>
                <a:spcPts val="0"/>
              </a:spcAft>
            </a:pP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3.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 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После </a:t>
            </a: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посещения предприятия: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неполное или незаконченное выполнение заказа</a:t>
            </a:r>
          </a:p>
          <a:p>
            <a:pPr indent="457200" algn="just"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-некачественное оказание услуги или выполнение работы, в том числе обнаруженное со временем;</a:t>
            </a:r>
          </a:p>
          <a:p>
            <a:pPr indent="457200" algn="just"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несоответствие окончательной стоимости заказа по сравнению с первоначальной.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735259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0108" y="124691"/>
            <a:ext cx="11707091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2800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Третий</a:t>
            </a:r>
            <a:r>
              <a:rPr lang="ru-RU" sz="2800" b="1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это непосредственное отношение к работе с потребителем.</a:t>
            </a:r>
          </a:p>
          <a:p>
            <a:pPr indent="457200">
              <a:spcAft>
                <a:spcPts val="0"/>
              </a:spcAft>
            </a:pPr>
            <a:endParaRPr lang="ru-RU" sz="28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>
              <a:spcAft>
                <a:spcPts val="0"/>
              </a:spcAft>
            </a:pP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Прежде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всего, необходимо привыкнуть к тому, что потребителя 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нужно завоевать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Многие предприятия сферы услуг не придают должного значения процессу обслуживания, игнорируют опыт и знания в этой сфере как зарубежных, так и российских предприятий.</a:t>
            </a:r>
          </a:p>
          <a:p>
            <a:pPr indent="457200">
              <a:spcAft>
                <a:spcPts val="0"/>
              </a:spcAft>
            </a:pPr>
            <a:endParaRPr lang="ru-RU" sz="2800" b="1" u="sng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indent="-457200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2800" b="1" u="sng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Четвертый</a:t>
            </a:r>
            <a:r>
              <a:rPr lang="ru-RU" sz="2800" b="1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это различие субъективных требований потребителя к качеству услуг и обслуживания.</a:t>
            </a:r>
          </a:p>
          <a:p>
            <a:pPr indent="457200">
              <a:spcAft>
                <a:spcPts val="0"/>
              </a:spcAft>
            </a:pPr>
            <a:endParaRPr lang="ru-RU" sz="28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>
              <a:spcAft>
                <a:spcPts val="0"/>
              </a:spcAft>
            </a:pP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Например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один потребитель хочет получить услугу на предприятии с высоким уровнем обслуживания и технологией оказания услуги, при этом он готов за это платить, другой может пренебречь многими условностями, лишь бы услуга была оказана, выполнена качественно и по возможности за минимальную цену.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896418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4691" y="290945"/>
            <a:ext cx="12067309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2800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Пятый фактор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связан с возможностями и масштабами самого предприятия сферы сервиса.</a:t>
            </a:r>
          </a:p>
          <a:p>
            <a:pPr indent="457200">
              <a:spcAft>
                <a:spcPts val="0"/>
              </a:spcAft>
            </a:pPr>
            <a:endParaRPr lang="ru-RU" sz="28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>
              <a:spcAft>
                <a:spcPts val="0"/>
              </a:spcAft>
            </a:pP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Так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крупные предприятия обеспечивают конкурентоспособность за счет высокого уровня сервисных и производственных технологий, обеспечивая потребителю высокое качество обслуживания и производства услуг.</a:t>
            </a:r>
          </a:p>
          <a:p>
            <a:pPr indent="457200">
              <a:spcAft>
                <a:spcPts val="0"/>
              </a:spcAft>
            </a:pPr>
            <a:endParaRPr lang="ru-RU" sz="28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>
              <a:spcAft>
                <a:spcPts val="0"/>
              </a:spcAft>
            </a:pP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Малые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предприятия с целью привлечения потребителей стремятся к максимально возможному снижению цен, установлению доверительных отношений с клиентом, гибкому приспособлению к требованиям клиентов, тем самым, обеспечивая себе возможность выживания в конкурентной борьбе.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474108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221672" y="318655"/>
            <a:ext cx="11804072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spcAft>
                <a:spcPts val="0"/>
              </a:spcAft>
            </a:pPr>
            <a:r>
              <a:rPr lang="ru-RU" sz="2800" b="1" u="sng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Основные </a:t>
            </a:r>
            <a:r>
              <a:rPr lang="ru-RU" sz="2800" b="1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цели работы с потребителем:</a:t>
            </a:r>
          </a:p>
          <a:p>
            <a:pPr marL="1371600" lvl="2" indent="-457200" algn="just">
              <a:buFont typeface="Wingdings" panose="05000000000000000000" pitchFamily="2" charset="2"/>
              <a:buChar char="ü"/>
            </a:pPr>
            <a:endParaRPr lang="ru-RU" sz="28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71600" lvl="2" indent="-4572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привлечение клиента;</a:t>
            </a:r>
          </a:p>
          <a:p>
            <a:pPr marL="1371600" lvl="2" indent="-4572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обеспечение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положительного сотрудничества с 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потребителем;</a:t>
            </a:r>
          </a:p>
          <a:p>
            <a:pPr marL="1371600" lvl="2" indent="-4572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закрепление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потребителя в качестве 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постоянного;</a:t>
            </a:r>
          </a:p>
          <a:p>
            <a:pPr marL="1371600" lvl="2" indent="-4572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использование 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потребителя как носителя положительной информации </a:t>
            </a: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предприятии.</a:t>
            </a: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98389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6363" y="1233056"/>
            <a:ext cx="11111345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1.3. Организация процесса обслуживания на </a:t>
            </a:r>
          </a:p>
          <a:p>
            <a:pPr algn="ctr"/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сервисном предприятии.</a:t>
            </a:r>
            <a:endParaRPr lang="ru-RU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44619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7091" y="415637"/>
            <a:ext cx="1191490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2800" b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Главная задача организации обслуживания потребителей 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это разработка и внедрение рациональных форм и методов обслуживания.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77091" y="1911928"/>
            <a:ext cx="115824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800" b="1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Принципы </a:t>
            </a:r>
            <a:r>
              <a:rPr lang="ru-RU" sz="2800" b="1" u="sng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организации</a:t>
            </a:r>
            <a:r>
              <a:rPr lang="ru-RU" sz="2800" b="1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800" u="sng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 algn="just">
              <a:buFont typeface="Symbol" panose="05050102010706020507" pitchFamily="18" charset="2"/>
              <a:buChar char=""/>
              <a:tabLst>
                <a:tab pos="685800" algn="l"/>
              </a:tabLst>
            </a:pP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более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полное удовлетворение платежеспособного спроса населения на услуги;</a:t>
            </a:r>
          </a:p>
          <a:p>
            <a:pPr marL="800100" lvl="1" indent="-342900" algn="just">
              <a:buFont typeface="Symbol" panose="05050102010706020507" pitchFamily="18" charset="2"/>
              <a:buChar char=""/>
              <a:tabLst>
                <a:tab pos="685800" algn="l"/>
              </a:tabLst>
            </a:pP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максимальное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приближение услуг к потребителю;</a:t>
            </a:r>
          </a:p>
          <a:p>
            <a:pPr marL="800100" lvl="1" indent="-342900" algn="just">
              <a:buFont typeface="Symbol" panose="05050102010706020507" pitchFamily="18" charset="2"/>
              <a:buChar char=""/>
              <a:tabLst>
                <a:tab pos="685800" algn="l"/>
              </a:tabLst>
            </a:pP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повышение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внимания к заказчику, к его индивидуальным требованиям, вкусам и запросам;</a:t>
            </a:r>
          </a:p>
          <a:p>
            <a:pPr marL="800100" lvl="1" indent="-342900" algn="just">
              <a:buFont typeface="Symbol" panose="05050102010706020507" pitchFamily="18" charset="2"/>
              <a:buChar char=""/>
              <a:tabLst>
                <a:tab pos="685800" algn="l"/>
              </a:tabLst>
            </a:pP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создание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наибольших удобств и комфортных условий для заказчика при пользовании 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услугами;</a:t>
            </a:r>
          </a:p>
          <a:p>
            <a:pPr marL="800100" lvl="1" indent="-342900" algn="just">
              <a:buFont typeface="Symbol" panose="05050102010706020507" pitchFamily="18" charset="2"/>
              <a:buChar char=""/>
              <a:tabLst>
                <a:tab pos="685800" algn="l"/>
              </a:tabLst>
            </a:pP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доведение 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услуг до потребителя с меньшими затратами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786989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2400" y="124692"/>
            <a:ext cx="11693236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Реализация этих принципов на практике предполагает осуществление комплекса мероприятий, направленных на решение следующих вопросов</a:t>
            </a:r>
            <a:r>
              <a:rPr lang="ru-RU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 indent="342900" algn="just">
              <a:spcAft>
                <a:spcPts val="0"/>
              </a:spcAft>
            </a:pP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42900">
              <a:lnSpc>
                <a:spcPct val="150000"/>
              </a:lnSpc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		1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Увеличение объема реализации услуг и расширение номенклатуры оказываемых услуг.</a:t>
            </a:r>
          </a:p>
          <a:p>
            <a:pPr indent="342900">
              <a:lnSpc>
                <a:spcPct val="150000"/>
              </a:lnSpc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	2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Улучшение качества исполнения заказа.</a:t>
            </a:r>
          </a:p>
          <a:p>
            <a:pPr indent="342900">
              <a:lnSpc>
                <a:spcPct val="150000"/>
              </a:lnSpc>
              <a:spcAft>
                <a:spcPts val="0"/>
              </a:spcAft>
            </a:pP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 	3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Улучшение качества обслуживания заказчиков за счет внедрения прогрессивных форм обслуживания.</a:t>
            </a:r>
          </a:p>
          <a:p>
            <a:pPr indent="342900">
              <a:lnSpc>
                <a:spcPct val="150000"/>
              </a:lnSpc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		4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Повышение культуры обслуживания.</a:t>
            </a:r>
          </a:p>
          <a:p>
            <a:pPr indent="342900">
              <a:lnSpc>
                <a:spcPct val="150000"/>
              </a:lnSpc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	5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Совершенствование ценообразования услуг.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709002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3236" y="138545"/>
            <a:ext cx="11596255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Повышение эффективности обслуживания достигается за счет проведения систематической работы в следующих направлениях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 indent="342900" algn="just">
              <a:lnSpc>
                <a:spcPct val="150000"/>
              </a:lnSpc>
              <a:spcAft>
                <a:spcPts val="0"/>
              </a:spcAft>
            </a:pP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42900">
              <a:lnSpc>
                <a:spcPct val="150000"/>
              </a:lnSpc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		1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Внедрение прогрессивных форм обслуживания.</a:t>
            </a:r>
          </a:p>
          <a:p>
            <a:pPr indent="342900">
              <a:lnSpc>
                <a:spcPct val="150000"/>
              </a:lnSpc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		2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Рациональное размещение подразделений предприятий, осуществляющих прием и выдачу заказов.</a:t>
            </a:r>
          </a:p>
          <a:p>
            <a:pPr indent="342900">
              <a:lnSpc>
                <a:spcPct val="150000"/>
              </a:lnSpc>
              <a:spcAft>
                <a:spcPts val="0"/>
              </a:spcAft>
            </a:pP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		3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Установление наиболее удобного режима работы предприятий и их подразделений, непосредственно оказывающих услуги населению.</a:t>
            </a:r>
          </a:p>
          <a:p>
            <a:pPr indent="342900">
              <a:lnSpc>
                <a:spcPct val="150000"/>
              </a:lnSpc>
              <a:spcAft>
                <a:spcPts val="0"/>
              </a:spcAft>
            </a:pP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		4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Соблюдение сроков исполнения заказов.</a:t>
            </a:r>
          </a:p>
          <a:p>
            <a:pPr indent="342900">
              <a:lnSpc>
                <a:spcPct val="150000"/>
              </a:lnSpc>
              <a:spcAft>
                <a:spcPts val="0"/>
              </a:spcAft>
            </a:pP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		5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Повышение культуры обслуживания.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88407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0945" y="235527"/>
            <a:ext cx="11637819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2800" b="1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Обслуживание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нематериальный процесс выполнения обязательств одной стороны перед другой, как связанный, так и несвязанный с физическим продуктом, не затрагивающий права собственности.</a:t>
            </a:r>
          </a:p>
          <a:p>
            <a:endParaRPr lang="ru-RU" sz="28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2800" b="1" u="sng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Сервисная </a:t>
            </a:r>
            <a:r>
              <a:rPr lang="ru-RU" sz="2800" b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деятельность 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это активность людей, вступающих в специфические взаимодействия по реализации общественных, групповых и индивидуальных </a:t>
            </a: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услуг.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Сервисное обслуживание клиентов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это комплекс работ, выполняемых службой изготовителя и сервисного обслуживания организации с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целью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социально-экономической удовлетворенности покупателя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и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обеспечения правовой защищенности, в результате приобретенного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им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товара.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847494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6254" y="193964"/>
            <a:ext cx="11790218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>
              <a:spcAft>
                <a:spcPts val="0"/>
              </a:spcAft>
            </a:pPr>
            <a:r>
              <a:rPr lang="ru-RU" sz="2600" b="1" u="sng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Современные формы</a:t>
            </a:r>
            <a:r>
              <a:rPr lang="ru-RU" sz="2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, используемые в </a:t>
            </a:r>
            <a:r>
              <a:rPr lang="ru-RU" sz="2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потребительском сервисе</a:t>
            </a:r>
            <a:r>
              <a:rPr lang="ru-RU" sz="2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indent="342900">
              <a:spcAft>
                <a:spcPts val="0"/>
              </a:spcAft>
            </a:pPr>
            <a:endParaRPr lang="ru-RU" sz="2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  <a:tabLst>
                <a:tab pos="685800" algn="l"/>
              </a:tabLst>
            </a:pPr>
            <a:r>
              <a:rPr lang="ru-RU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Абонементное обслуживание связано с заключением между производителем и потребителем договора, согласно которому потребителю при условии внесения систематической небольшой платы предоставляется право на оперативное обслуживание, проведение плановых профилактических процедур и т.п. Данная форма обслуживания широко применяется при ремонте бытовой техники, в услугах банно-прачечных предприятий, парикмахерских и др. 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  <a:tabLst>
                <a:tab pos="685800" algn="l"/>
              </a:tabLst>
            </a:pPr>
            <a:endParaRPr lang="ru-RU" sz="26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  <a:tabLst>
                <a:tab pos="685800" algn="l"/>
              </a:tabLst>
            </a:pPr>
            <a:r>
              <a:rPr lang="ru-RU" sz="2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Бесконтактное </a:t>
            </a:r>
            <a:r>
              <a:rPr lang="ru-RU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обслуживание предполагает следующие операции: предприятие сервиса устанавливает в подъездах домов или общежитий контейнеры-накопители. Заказчики складывают в контейнер белье для стирки или одежду для химчистки вместе с заполненной квитанцией. Чистое белье или одежда доставляется на дом заказчику в оговоренное время и взимается плата за услугу .</a:t>
            </a:r>
            <a:endParaRPr lang="ru-RU" sz="26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295339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3963" y="401783"/>
            <a:ext cx="11804073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  <a:tabLst>
                <a:tab pos="685800" algn="l"/>
              </a:tabLst>
            </a:pP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3. 	Обслуживание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дому широко применяется при ремонте 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крупногабаритной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техники (стиральные машины, телевизоры, 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холодильники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крупная мебель и др.). По определенному адресу могут 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также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привозить заказанные блюда предприятия питания (рестораны, кафе). </a:t>
            </a:r>
            <a:endParaRPr lang="ru-RU" sz="28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tabLst>
                <a:tab pos="685800" algn="l"/>
              </a:tabLs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дому могут обслуживать своих клиентов юристы, врачи и др. 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Осуществляется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такая услуга после заказа потребителя в заранее 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обговоренное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время. Плата взимается после оказания услуги.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  <a:tabLst>
                <a:tab pos="685800" algn="l"/>
              </a:tabLst>
            </a:pPr>
            <a:endParaRPr lang="ru-RU" sz="28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tabLst>
                <a:tab pos="685800" algn="l"/>
              </a:tabLs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4. Прием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заказов по месту работы состоит в том, что на том или ином 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предприятии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фирма бытового обслуживания организует прием заказов 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на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некоторые виды услуг - химчистку, стирку, ремонт бытовых 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приборов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обуви и т.п. Туда же привозят отремонтированные и чистые 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изделия.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741011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38545"/>
            <a:ext cx="11596254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  <a:tabLst>
                <a:tab pos="685800" algn="l"/>
              </a:tabLst>
            </a:pP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5. 	Самообслуживание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позволяет удовлетворить потребителям 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некоторые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свои потребности в бытовых услугах 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собственными</a:t>
            </a:r>
          </a:p>
          <a:p>
            <a:pPr lvl="0">
              <a:spcAft>
                <a:spcPts val="0"/>
              </a:spcAft>
              <a:tabLst>
                <a:tab pos="685800" algn="l"/>
              </a:tabLst>
            </a:pP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силами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На фабриках-химчистках, в прачечных за небольшую плату 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клиенту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предоставляется в пользование техническое оборудование 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для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самостоятельной стирки или чистки вещей; в гостиницах 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проживающим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дают возможность самим приготовить чай или кофе</a:t>
            </a:r>
          </a:p>
          <a:p>
            <a:pPr lvl="0">
              <a:spcAft>
                <a:spcPts val="0"/>
              </a:spcAft>
              <a:tabLst>
                <a:tab pos="685800" algn="l"/>
              </a:tabLst>
            </a:pPr>
            <a:endParaRPr lang="ru-RU" sz="28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tabLst>
                <a:tab pos="685800" algn="l"/>
              </a:tabLst>
            </a:pP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6. 	Выездное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обслуживание заключается в том, что выездные бригады 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предприятия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сервиса осуществляют услуги по месту жительства или 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работы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Данная форма обслуживания широко применяется для 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оказания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услуг населению в сельской местности.</a:t>
            </a:r>
          </a:p>
          <a:p>
            <a:pPr lvl="0">
              <a:spcAft>
                <a:spcPts val="0"/>
              </a:spcAft>
              <a:tabLst>
                <a:tab pos="685800" algn="l"/>
              </a:tabLst>
            </a:pPr>
            <a:endParaRPr lang="ru-RU" sz="28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tabLst>
                <a:tab pos="685800" algn="l"/>
              </a:tabLst>
            </a:pP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7.	Комбинированная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(комплексная) форма обслуживания заключается в 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предложении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максимального количества услуг на одном месте при 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обеспечении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минимального расхода времени потребителей. 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466046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9381" y="155323"/>
            <a:ext cx="11665527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  <a:tabLst>
                <a:tab pos="685800" algn="l"/>
              </a:tabLst>
            </a:pPr>
            <a:r>
              <a:rPr lang="ru-RU" sz="2400" b="1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Особенности системы обслуживания</a:t>
            </a:r>
            <a:r>
              <a:rPr lang="ru-RU" sz="2400" b="1" u="sng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spcAft>
                <a:spcPts val="0"/>
              </a:spcAft>
              <a:tabLst>
                <a:tab pos="685800" algn="l"/>
              </a:tabLst>
            </a:pP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Локальный характер спроса на услуги заставляет размещать предприятия сферы сервиса повсеместно в центре их потребления с учетом конкретных условий и особенностей зон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обслуживания.</a:t>
            </a: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Принципами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рационального расположения предприятий на территории являются: максимальное приближение к потребителям услуг, достижение минимальных затрат производственных ресурсов на оказание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услуг.</a:t>
            </a: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Режим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работы - регламентированное время функционирования предприятия: количество рабочих мест в неделю, число и продолжительность смен, перерывы на обед и между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сменами.</a:t>
            </a: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Соблюдение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предприятиями сферы сервиса сроков исполнения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заказов.</a:t>
            </a: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высокой культуры обслуживания - одна из основных задач всех предприятий сферы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быта.</a:t>
            </a: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Эстетика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обслуживания - благоприятная обстановка и комфорт, создаваемые заказчику при получении услуги, способствующие улучшению настроения человека и оставляющие хорошее впечатление от посещения предприятия.</a:t>
            </a:r>
            <a:r>
              <a:rPr lang="ru-RU" dirty="0"/>
              <a:t> 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958443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26473" y="471056"/>
            <a:ext cx="11152909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just">
              <a:spcAft>
                <a:spcPts val="0"/>
              </a:spcAft>
            </a:pPr>
            <a:r>
              <a:rPr lang="ru-RU" sz="28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Процесс 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обслуживания можно условно разделить на 3 этапа:</a:t>
            </a: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42900" algn="just">
              <a:lnSpc>
                <a:spcPct val="150000"/>
              </a:lnSpc>
              <a:spcAft>
                <a:spcPts val="0"/>
              </a:spcAft>
            </a:pPr>
            <a:endParaRPr lang="ru-RU" sz="28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28750" lvl="2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сбор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информации о клиенте и презентация 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услуги;</a:t>
            </a:r>
          </a:p>
          <a:p>
            <a:pPr marL="1428750" lvl="2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принятие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решения, работа с сомнениями 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клиента;</a:t>
            </a:r>
          </a:p>
          <a:p>
            <a:pPr marL="1428750" lvl="2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завершение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сделки.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70444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6255" y="332509"/>
            <a:ext cx="11665527" cy="55861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2800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Основная задача организации обслуживания потребителей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это разработка и введение рациональных форм и методов обслуживания. Рационально предоставить процесс обслуживания, полнее удовлетворить все восходящие потребности в товаре и одновременно улучшить использование предметов труда, его средств в процессе предоставления услуги всегда непросто - для этого понадобится серьезные теоретические 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исследования.</a:t>
            </a: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2800" b="1" i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2800" b="1" u="sng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Главной </a:t>
            </a:r>
            <a:r>
              <a:rPr lang="ru-RU" sz="2800" b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задачей 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предприятий сферы сервиса является удовлетворение потребностей населения в услугах различного характера за счет увеличения объектов услуг, расширения их ассортимента, повышения качества и культуры обслуживания.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01895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7817" y="581892"/>
            <a:ext cx="11540837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2800" b="1" u="sng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Организация </a:t>
            </a:r>
            <a:r>
              <a:rPr lang="ru-RU" sz="2800" b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обслуживания потребителей </a:t>
            </a:r>
            <a:r>
              <a:rPr lang="ru-RU" sz="28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 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это специфическая, не имеющая аналогов в других отраслях часть организации деятельности предприятия, играющая особую роль в повышении ее эффективности</a:t>
            </a: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457200" indent="-4572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ru-RU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ru-RU" sz="28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Чем лучше организованно обслуживание, тем охотнее и регулярнее заказчик обращается к услугам данного предприятия, а это одно из важнейших условий, обеспечивающих возможность рациональной организации процесса производства услуг.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22701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6254" y="471056"/>
            <a:ext cx="115824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2800" b="1" u="sng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Обслуживание</a:t>
            </a:r>
            <a:r>
              <a:rPr lang="ru-RU" sz="2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система трудовых операций, полезных действий, различных усилий, которые осуществляют производители сервисного продукта  по отношению к потребителю, удовлетворяя его запросы и предоставляя ему предусмотренные блага и удобства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457200" algn="just">
              <a:spcAft>
                <a:spcPts val="0"/>
              </a:spcAft>
            </a:pPr>
            <a:endPara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>
              <a:spcAft>
                <a:spcPts val="0"/>
              </a:spcAft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Единовременное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обслуживание может длиться от нескольких минут (продажа товара) до нескольких дней, месяцев (туристское обслуживание, медицинское наблюдение больного в стационаре и др.). 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50516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4689" y="162960"/>
            <a:ext cx="11319164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 основным задачам сервиса относятся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indent="457200" algn="just">
              <a:spcAft>
                <a:spcPts val="0"/>
              </a:spcAft>
            </a:pP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just">
              <a:lnSpc>
                <a:spcPct val="115000"/>
              </a:lnSpc>
              <a:spcAft>
                <a:spcPts val="0"/>
              </a:spcAft>
              <a:buSzPts val="1000"/>
              <a:buFont typeface="Wingdings" panose="05000000000000000000" pitchFamily="2" charset="2"/>
              <a:buChar char="ü"/>
              <a:tabLst>
                <a:tab pos="457200" algn="l"/>
              </a:tabLs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Консультирование покупателей перед приобретением товара, позволяющее им сделать правильный </a:t>
            </a: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выбор;</a:t>
            </a:r>
          </a:p>
          <a:p>
            <a:pPr marL="457200" lvl="0" indent="-457200" algn="just">
              <a:lnSpc>
                <a:spcPct val="115000"/>
              </a:lnSpc>
              <a:spcAft>
                <a:spcPts val="0"/>
              </a:spcAft>
              <a:buSzPts val="1000"/>
              <a:buFont typeface="Wingdings" panose="05000000000000000000" pitchFamily="2" charset="2"/>
              <a:buChar char="ü"/>
              <a:tabLst>
                <a:tab pos="457200" algn="l"/>
              </a:tabLst>
            </a:pP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Передача 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необходимой документации, позволяющей специалистам покупателя должным образом выполнять свои </a:t>
            </a: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функции;</a:t>
            </a:r>
          </a:p>
          <a:p>
            <a:pPr marL="457200" lvl="0" indent="-457200" algn="just">
              <a:lnSpc>
                <a:spcPct val="115000"/>
              </a:lnSpc>
              <a:spcAft>
                <a:spcPts val="0"/>
              </a:spcAft>
              <a:buSzPts val="1000"/>
              <a:buFont typeface="Wingdings" panose="05000000000000000000" pitchFamily="2" charset="2"/>
              <a:buChar char="ü"/>
              <a:tabLst>
                <a:tab pos="457200" algn="l"/>
              </a:tabLst>
            </a:pP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Предпродажная 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подготовка </a:t>
            </a: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изделия;</a:t>
            </a:r>
          </a:p>
          <a:p>
            <a:pPr marL="457200" lvl="0" indent="-457200" algn="just">
              <a:lnSpc>
                <a:spcPct val="115000"/>
              </a:lnSpc>
              <a:spcAft>
                <a:spcPts val="0"/>
              </a:spcAft>
              <a:buSzPts val="1000"/>
              <a:buFont typeface="Wingdings" panose="05000000000000000000" pitchFamily="2" charset="2"/>
              <a:buChar char="ü"/>
              <a:tabLst>
                <a:tab pos="457200" algn="l"/>
              </a:tabLst>
            </a:pP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Подготовка 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изделия к продаже и демонстрация его </a:t>
            </a: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покупателю;</a:t>
            </a:r>
          </a:p>
          <a:p>
            <a:pPr marL="457200" lvl="0" indent="-457200" algn="just">
              <a:lnSpc>
                <a:spcPct val="115000"/>
              </a:lnSpc>
              <a:spcAft>
                <a:spcPts val="0"/>
              </a:spcAft>
              <a:buSzPts val="1000"/>
              <a:buFont typeface="Wingdings" panose="05000000000000000000" pitchFamily="2" charset="2"/>
              <a:buChar char="ü"/>
              <a:tabLst>
                <a:tab pos="457200" algn="l"/>
              </a:tabLst>
            </a:pP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Помощь 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службе маркетинга предприятия в анализе и оценке рынков, покупателей и </a:t>
            </a: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товара;</a:t>
            </a:r>
          </a:p>
          <a:p>
            <a:pPr marL="457200" lvl="0" indent="-457200" algn="just">
              <a:lnSpc>
                <a:spcPct val="115000"/>
              </a:lnSpc>
              <a:spcAft>
                <a:spcPts val="0"/>
              </a:spcAft>
              <a:buSzPts val="1000"/>
              <a:buFont typeface="Wingdings" panose="05000000000000000000" pitchFamily="2" charset="2"/>
              <a:buChar char="ü"/>
              <a:tabLst>
                <a:tab pos="457200" algn="l"/>
              </a:tabLst>
            </a:pP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Формирование 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постоянной клиентов рынка по принципу: «вы покупаете наш товар и используете его - мы делаем все остальное</a:t>
            </a: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».</a:t>
            </a:r>
            <a:endParaRPr lang="ru-RU" sz="2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96915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7817" y="346364"/>
            <a:ext cx="11374581" cy="49182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Значимость предоставления торговых услуг состоит в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indent="457200" algn="just">
              <a:spcAft>
                <a:spcPts val="0"/>
              </a:spcAft>
            </a:pP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SzPts val="1000"/>
              <a:buFont typeface="Wingdings" panose="05000000000000000000" pitchFamily="2" charset="2"/>
              <a:buChar char="v"/>
              <a:tabLst>
                <a:tab pos="457200" algn="l"/>
              </a:tabLst>
            </a:pP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платные 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услуги приносят их продавцу прямую прибыль;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SzPts val="1000"/>
              <a:buFont typeface="Wingdings" panose="05000000000000000000" pitchFamily="2" charset="2"/>
              <a:buChar char="v"/>
              <a:tabLst>
                <a:tab pos="457200" algn="l"/>
              </a:tabLst>
            </a:pP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сокращении 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затрат времени на приобретение и использование товаров;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SzPts val="1000"/>
              <a:buFont typeface="Wingdings" panose="05000000000000000000" pitchFamily="2" charset="2"/>
              <a:buChar char="v"/>
              <a:tabLst>
                <a:tab pos="457200" algn="l"/>
              </a:tabLst>
            </a:pP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увеличении 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потребительной стоимости товара;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SzPts val="1000"/>
              <a:buFont typeface="Wingdings" panose="05000000000000000000" pitchFamily="2" charset="2"/>
              <a:buChar char="v"/>
              <a:tabLst>
                <a:tab pos="457200" algn="l"/>
              </a:tabLst>
            </a:pP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повышении 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культуру торговли;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SzPts val="1000"/>
              <a:buFont typeface="Wingdings" panose="05000000000000000000" pitchFamily="2" charset="2"/>
              <a:buChar char="v"/>
              <a:tabLst>
                <a:tab pos="457200" algn="l"/>
              </a:tabLst>
            </a:pP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привлечении 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покупателей в магазин, что способствует увеличению товарооборота;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SzPts val="1000"/>
              <a:buFont typeface="Wingdings" panose="05000000000000000000" pitchFamily="2" charset="2"/>
              <a:buChar char="v"/>
              <a:tabLst>
                <a:tab pos="457200" algn="l"/>
              </a:tabLst>
            </a:pP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создании новых резервов 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повышения производительности труда торговых работников;</a:t>
            </a:r>
            <a:endParaRPr lang="ru-RU" sz="2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33770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2400" y="304800"/>
            <a:ext cx="115824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2800" b="1" u="sng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Организация </a:t>
            </a:r>
            <a:r>
              <a:rPr lang="ru-RU" sz="2800" b="1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обслуживания потребителей </a:t>
            </a:r>
            <a:r>
              <a:rPr lang="ru-RU" sz="28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 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это специфическая, не имеющая аналогов в других отраслях часть организации деятельности предприятия, играющая особую роль в повышении ее эффективности.</a:t>
            </a:r>
          </a:p>
          <a:p>
            <a:pPr indent="457200" algn="just">
              <a:spcAft>
                <a:spcPts val="0"/>
              </a:spcAft>
            </a:pPr>
            <a:endParaRPr lang="ru-RU" sz="2800" b="1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ru-RU" sz="2800" b="1" u="sng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ru-RU" sz="2800" b="1" u="sng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2800" b="1" u="sng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Предметом</a:t>
            </a:r>
            <a:r>
              <a:rPr lang="ru-RU" sz="2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изучения в данной системе служат взаимоотношения, которые складываются между предприятиями сферы сервиса и потребителями услуг в связи с их предоставлением.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340420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Теплый синий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78</TotalTime>
  <Words>1040</Words>
  <Application>Microsoft Office PowerPoint</Application>
  <PresentationFormat>Широкоэкранный</PresentationFormat>
  <Paragraphs>206</Paragraphs>
  <Slides>34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42" baseType="lpstr">
      <vt:lpstr>Arial</vt:lpstr>
      <vt:lpstr>Calibri</vt:lpstr>
      <vt:lpstr>Century Gothic</vt:lpstr>
      <vt:lpstr>Symbol</vt:lpstr>
      <vt:lpstr>Times New Roman</vt:lpstr>
      <vt:lpstr>Wingdings</vt:lpstr>
      <vt:lpstr>Wingdings 3</vt:lpstr>
      <vt:lpstr>Сектор</vt:lpstr>
      <vt:lpstr>ТЕМА 1: «Основы системы обслуживания»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diakov.net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1: «Основы системы обслуживания» </dc:title>
  <dc:creator>RePack by Diakov</dc:creator>
  <cp:lastModifiedBy>RePack by Diakov</cp:lastModifiedBy>
  <cp:revision>9</cp:revision>
  <dcterms:created xsi:type="dcterms:W3CDTF">2020-03-11T21:09:01Z</dcterms:created>
  <dcterms:modified xsi:type="dcterms:W3CDTF">2020-03-11T22:27:16Z</dcterms:modified>
</cp:coreProperties>
</file>